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58" r:id="rId5"/>
    <p:sldId id="269" r:id="rId6"/>
    <p:sldId id="270" r:id="rId7"/>
    <p:sldId id="271" r:id="rId8"/>
    <p:sldId id="260" r:id="rId9"/>
    <p:sldId id="272" r:id="rId10"/>
    <p:sldId id="273" r:id="rId11"/>
    <p:sldId id="261" r:id="rId12"/>
    <p:sldId id="268" r:id="rId13"/>
    <p:sldId id="262" r:id="rId14"/>
    <p:sldId id="266" r:id="rId15"/>
    <p:sldId id="267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BCB44B-6500-4779-579B-271606548276}" v="11" dt="2026-03-30T15:48:23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svg"/><Relationship Id="rId5" Type="http://schemas.openxmlformats.org/officeDocument/2006/relationships/image" Target="../media/image25.sv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svg"/><Relationship Id="rId5" Type="http://schemas.openxmlformats.org/officeDocument/2006/relationships/image" Target="../media/image25.sv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3BFDD8-045A-4253-AF76-3F90E48DB22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468FAF6-6E58-4FCD-9D41-D31DE661E8E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Caregivers will help plan meals and snacks and include one tooth‑friendly option in two meals each weekday, such as water or lower‑sugar foods.</a:t>
          </a:r>
        </a:p>
      </dgm:t>
    </dgm:pt>
    <dgm:pt modelId="{CE0FD3B5-1F3B-4E13-807F-14AD817D9BA4}" type="parTrans" cxnId="{9F87DEDE-C4AB-47BD-AB8D-3FBC40A9951C}">
      <dgm:prSet/>
      <dgm:spPr/>
      <dgm:t>
        <a:bodyPr/>
        <a:lstStyle/>
        <a:p>
          <a:endParaRPr lang="en-US"/>
        </a:p>
      </dgm:t>
    </dgm:pt>
    <dgm:pt modelId="{59D4D1AE-7C3C-48F1-A3A3-779208AF91ED}" type="sibTrans" cxnId="{9F87DEDE-C4AB-47BD-AB8D-3FBC40A9951C}">
      <dgm:prSet/>
      <dgm:spPr/>
      <dgm:t>
        <a:bodyPr/>
        <a:lstStyle/>
        <a:p>
          <a:endParaRPr lang="en-US"/>
        </a:p>
      </dgm:t>
    </dgm:pt>
    <dgm:pt modelId="{35FADBCB-B716-47D4-A78D-8016D42E1E2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Caregivers will teach and help with tooth‑brushing every morning and night, showing each step and modeling good brushing to build healthy habits and prevent cavities.</a:t>
          </a:r>
        </a:p>
      </dgm:t>
    </dgm:pt>
    <dgm:pt modelId="{E6F42FF0-A687-48CD-AA5C-EC2CF54479CB}" type="parTrans" cxnId="{C22F5ECB-DFA0-4B75-964A-166CF30CEAE0}">
      <dgm:prSet/>
      <dgm:spPr/>
      <dgm:t>
        <a:bodyPr/>
        <a:lstStyle/>
        <a:p>
          <a:endParaRPr lang="en-US"/>
        </a:p>
      </dgm:t>
    </dgm:pt>
    <dgm:pt modelId="{CB5F2D8E-0D6C-42F6-8A42-BF55515E9233}" type="sibTrans" cxnId="{C22F5ECB-DFA0-4B75-964A-166CF30CEAE0}">
      <dgm:prSet/>
      <dgm:spPr/>
      <dgm:t>
        <a:bodyPr/>
        <a:lstStyle/>
        <a:p>
          <a:endParaRPr lang="en-US"/>
        </a:p>
      </dgm:t>
    </dgm:pt>
    <dgm:pt modelId="{24743B94-06A1-4E7D-A8B0-30928C5D6FE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Caregivers will note one oral‑health side effect from each person’s medication—such as dry mouth or gum sensitivity—and record it in a weekly report.</a:t>
          </a:r>
        </a:p>
      </dgm:t>
    </dgm:pt>
    <dgm:pt modelId="{2FB73748-7B41-45D5-970A-0B55E9FFB8B7}" type="parTrans" cxnId="{54A00278-2C7A-4BFB-B3A3-B25BAB79EF49}">
      <dgm:prSet/>
      <dgm:spPr/>
      <dgm:t>
        <a:bodyPr/>
        <a:lstStyle/>
        <a:p>
          <a:endParaRPr lang="en-US"/>
        </a:p>
      </dgm:t>
    </dgm:pt>
    <dgm:pt modelId="{D7F75953-1053-4A27-8BF9-6E4D88D2D073}" type="sibTrans" cxnId="{54A00278-2C7A-4BFB-B3A3-B25BAB79EF49}">
      <dgm:prSet/>
      <dgm:spPr/>
      <dgm:t>
        <a:bodyPr/>
        <a:lstStyle/>
        <a:p>
          <a:endParaRPr lang="en-US"/>
        </a:p>
      </dgm:t>
    </dgm:pt>
    <dgm:pt modelId="{9BD3B1F8-5208-435C-B822-E5BC9DEFB3A8}" type="pres">
      <dgm:prSet presAssocID="{9A3BFDD8-045A-4253-AF76-3F90E48DB22D}" presName="root" presStyleCnt="0">
        <dgm:presLayoutVars>
          <dgm:dir/>
          <dgm:resizeHandles val="exact"/>
        </dgm:presLayoutVars>
      </dgm:prSet>
      <dgm:spPr/>
    </dgm:pt>
    <dgm:pt modelId="{535B6E08-D1BC-40B4-A93D-9EB9EAD1B602}" type="pres">
      <dgm:prSet presAssocID="{8468FAF6-6E58-4FCD-9D41-D31DE661E8EF}" presName="compNode" presStyleCnt="0"/>
      <dgm:spPr/>
    </dgm:pt>
    <dgm:pt modelId="{EB7FA8EB-0F72-4FC0-8D07-A6C98215EB79}" type="pres">
      <dgm:prSet presAssocID="{8468FAF6-6E58-4FCD-9D41-D31DE661E8EF}" presName="bgRect" presStyleLbl="bgShp" presStyleIdx="0" presStyleCnt="3"/>
      <dgm:spPr/>
    </dgm:pt>
    <dgm:pt modelId="{82C74A7E-5F3C-4D98-83CD-DE67636DF75F}" type="pres">
      <dgm:prSet presAssocID="{8468FAF6-6E58-4FCD-9D41-D31DE661E8EF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thbrush"/>
        </a:ext>
      </dgm:extLst>
    </dgm:pt>
    <dgm:pt modelId="{BF840971-8894-46AF-B3FC-4BD5591A11D8}" type="pres">
      <dgm:prSet presAssocID="{8468FAF6-6E58-4FCD-9D41-D31DE661E8EF}" presName="spaceRect" presStyleCnt="0"/>
      <dgm:spPr/>
    </dgm:pt>
    <dgm:pt modelId="{612950EF-16EE-4048-9C2A-8FC0958646EF}" type="pres">
      <dgm:prSet presAssocID="{8468FAF6-6E58-4FCD-9D41-D31DE661E8EF}" presName="parTx" presStyleLbl="revTx" presStyleIdx="0" presStyleCnt="3">
        <dgm:presLayoutVars>
          <dgm:chMax val="0"/>
          <dgm:chPref val="0"/>
        </dgm:presLayoutVars>
      </dgm:prSet>
      <dgm:spPr/>
    </dgm:pt>
    <dgm:pt modelId="{6AA38379-51DA-4865-8391-2F97223CB96D}" type="pres">
      <dgm:prSet presAssocID="{59D4D1AE-7C3C-48F1-A3A3-779208AF91ED}" presName="sibTrans" presStyleCnt="0"/>
      <dgm:spPr/>
    </dgm:pt>
    <dgm:pt modelId="{C3B42479-A789-4090-B2A6-8415DAFFBDC0}" type="pres">
      <dgm:prSet presAssocID="{35FADBCB-B716-47D4-A78D-8016D42E1E2B}" presName="compNode" presStyleCnt="0"/>
      <dgm:spPr/>
    </dgm:pt>
    <dgm:pt modelId="{7941408D-7D84-446F-9BBD-A54E4119DDC2}" type="pres">
      <dgm:prSet presAssocID="{35FADBCB-B716-47D4-A78D-8016D42E1E2B}" presName="bgRect" presStyleLbl="bgShp" presStyleIdx="1" presStyleCnt="3"/>
      <dgm:spPr/>
    </dgm:pt>
    <dgm:pt modelId="{05699587-0ADA-411B-A908-F78D396019CC}" type="pres">
      <dgm:prSet presAssocID="{35FADBCB-B716-47D4-A78D-8016D42E1E2B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th"/>
        </a:ext>
      </dgm:extLst>
    </dgm:pt>
    <dgm:pt modelId="{E3318DD0-CE7E-434B-AA06-DDC9E8BEADD0}" type="pres">
      <dgm:prSet presAssocID="{35FADBCB-B716-47D4-A78D-8016D42E1E2B}" presName="spaceRect" presStyleCnt="0"/>
      <dgm:spPr/>
    </dgm:pt>
    <dgm:pt modelId="{E3A95DBE-4F24-4EB4-8F75-F2AAC9A0AC66}" type="pres">
      <dgm:prSet presAssocID="{35FADBCB-B716-47D4-A78D-8016D42E1E2B}" presName="parTx" presStyleLbl="revTx" presStyleIdx="1" presStyleCnt="3">
        <dgm:presLayoutVars>
          <dgm:chMax val="0"/>
          <dgm:chPref val="0"/>
        </dgm:presLayoutVars>
      </dgm:prSet>
      <dgm:spPr/>
    </dgm:pt>
    <dgm:pt modelId="{9F61AC41-4922-4AA4-8902-A128BE212E97}" type="pres">
      <dgm:prSet presAssocID="{CB5F2D8E-0D6C-42F6-8A42-BF55515E9233}" presName="sibTrans" presStyleCnt="0"/>
      <dgm:spPr/>
    </dgm:pt>
    <dgm:pt modelId="{154C1E3D-0B99-4338-A230-B63B295AD1A5}" type="pres">
      <dgm:prSet presAssocID="{24743B94-06A1-4E7D-A8B0-30928C5D6FE1}" presName="compNode" presStyleCnt="0"/>
      <dgm:spPr/>
    </dgm:pt>
    <dgm:pt modelId="{D76A7E19-A024-4204-89AA-B54597C3A915}" type="pres">
      <dgm:prSet presAssocID="{24743B94-06A1-4E7D-A8B0-30928C5D6FE1}" presName="bgRect" presStyleLbl="bgShp" presStyleIdx="2" presStyleCnt="3"/>
      <dgm:spPr/>
    </dgm:pt>
    <dgm:pt modelId="{A2B19E98-14C7-4922-B177-C728A681F9E5}" type="pres">
      <dgm:prSet presAssocID="{24743B94-06A1-4E7D-A8B0-30928C5D6FE1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B3EC50B8-2194-489A-8467-9AD03C19CEC3}" type="pres">
      <dgm:prSet presAssocID="{24743B94-06A1-4E7D-A8B0-30928C5D6FE1}" presName="spaceRect" presStyleCnt="0"/>
      <dgm:spPr/>
    </dgm:pt>
    <dgm:pt modelId="{1113D656-8E91-4DA7-9CAE-62A2C0F21961}" type="pres">
      <dgm:prSet presAssocID="{24743B94-06A1-4E7D-A8B0-30928C5D6FE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4A00278-2C7A-4BFB-B3A3-B25BAB79EF49}" srcId="{9A3BFDD8-045A-4253-AF76-3F90E48DB22D}" destId="{24743B94-06A1-4E7D-A8B0-30928C5D6FE1}" srcOrd="2" destOrd="0" parTransId="{2FB73748-7B41-45D5-970A-0B55E9FFB8B7}" sibTransId="{D7F75953-1053-4A27-8BF9-6E4D88D2D073}"/>
    <dgm:cxn modelId="{1E8AE37C-9574-450A-A7BC-8EC1FF0DD9B9}" type="presOf" srcId="{8468FAF6-6E58-4FCD-9D41-D31DE661E8EF}" destId="{612950EF-16EE-4048-9C2A-8FC0958646EF}" srcOrd="0" destOrd="0" presId="urn:microsoft.com/office/officeart/2018/2/layout/IconVerticalSolidList"/>
    <dgm:cxn modelId="{AAFC7880-36C8-44D1-BF1C-73117C41D4B3}" type="presOf" srcId="{9A3BFDD8-045A-4253-AF76-3F90E48DB22D}" destId="{9BD3B1F8-5208-435C-B822-E5BC9DEFB3A8}" srcOrd="0" destOrd="0" presId="urn:microsoft.com/office/officeart/2018/2/layout/IconVerticalSolidList"/>
    <dgm:cxn modelId="{301FCEAB-FB31-40B5-B706-A13206ACF1BC}" type="presOf" srcId="{24743B94-06A1-4E7D-A8B0-30928C5D6FE1}" destId="{1113D656-8E91-4DA7-9CAE-62A2C0F21961}" srcOrd="0" destOrd="0" presId="urn:microsoft.com/office/officeart/2018/2/layout/IconVerticalSolidList"/>
    <dgm:cxn modelId="{C22F5ECB-DFA0-4B75-964A-166CF30CEAE0}" srcId="{9A3BFDD8-045A-4253-AF76-3F90E48DB22D}" destId="{35FADBCB-B716-47D4-A78D-8016D42E1E2B}" srcOrd="1" destOrd="0" parTransId="{E6F42FF0-A687-48CD-AA5C-EC2CF54479CB}" sibTransId="{CB5F2D8E-0D6C-42F6-8A42-BF55515E9233}"/>
    <dgm:cxn modelId="{9F87DEDE-C4AB-47BD-AB8D-3FBC40A9951C}" srcId="{9A3BFDD8-045A-4253-AF76-3F90E48DB22D}" destId="{8468FAF6-6E58-4FCD-9D41-D31DE661E8EF}" srcOrd="0" destOrd="0" parTransId="{CE0FD3B5-1F3B-4E13-807F-14AD817D9BA4}" sibTransId="{59D4D1AE-7C3C-48F1-A3A3-779208AF91ED}"/>
    <dgm:cxn modelId="{388A72F4-364C-4480-A5EB-C53B69BD3B33}" type="presOf" srcId="{35FADBCB-B716-47D4-A78D-8016D42E1E2B}" destId="{E3A95DBE-4F24-4EB4-8F75-F2AAC9A0AC66}" srcOrd="0" destOrd="0" presId="urn:microsoft.com/office/officeart/2018/2/layout/IconVerticalSolidList"/>
    <dgm:cxn modelId="{FF1C24D8-7489-4E7B-ABF4-B7FA925CC376}" type="presParOf" srcId="{9BD3B1F8-5208-435C-B822-E5BC9DEFB3A8}" destId="{535B6E08-D1BC-40B4-A93D-9EB9EAD1B602}" srcOrd="0" destOrd="0" presId="urn:microsoft.com/office/officeart/2018/2/layout/IconVerticalSolidList"/>
    <dgm:cxn modelId="{6C5819CA-EBFA-4BAA-B51C-2F84666DE801}" type="presParOf" srcId="{535B6E08-D1BC-40B4-A93D-9EB9EAD1B602}" destId="{EB7FA8EB-0F72-4FC0-8D07-A6C98215EB79}" srcOrd="0" destOrd="0" presId="urn:microsoft.com/office/officeart/2018/2/layout/IconVerticalSolidList"/>
    <dgm:cxn modelId="{5775BFB6-E796-4EE9-82C9-AADACFB89579}" type="presParOf" srcId="{535B6E08-D1BC-40B4-A93D-9EB9EAD1B602}" destId="{82C74A7E-5F3C-4D98-83CD-DE67636DF75F}" srcOrd="1" destOrd="0" presId="urn:microsoft.com/office/officeart/2018/2/layout/IconVerticalSolidList"/>
    <dgm:cxn modelId="{550F310B-6753-4163-8157-6D0926224087}" type="presParOf" srcId="{535B6E08-D1BC-40B4-A93D-9EB9EAD1B602}" destId="{BF840971-8894-46AF-B3FC-4BD5591A11D8}" srcOrd="2" destOrd="0" presId="urn:microsoft.com/office/officeart/2018/2/layout/IconVerticalSolidList"/>
    <dgm:cxn modelId="{1DC74D34-0D28-46D3-9F8C-8C09FE1574AB}" type="presParOf" srcId="{535B6E08-D1BC-40B4-A93D-9EB9EAD1B602}" destId="{612950EF-16EE-4048-9C2A-8FC0958646EF}" srcOrd="3" destOrd="0" presId="urn:microsoft.com/office/officeart/2018/2/layout/IconVerticalSolidList"/>
    <dgm:cxn modelId="{0B93A57E-94BB-465E-86C1-928519BB52BC}" type="presParOf" srcId="{9BD3B1F8-5208-435C-B822-E5BC9DEFB3A8}" destId="{6AA38379-51DA-4865-8391-2F97223CB96D}" srcOrd="1" destOrd="0" presId="urn:microsoft.com/office/officeart/2018/2/layout/IconVerticalSolidList"/>
    <dgm:cxn modelId="{C1A9A201-930F-49E7-8F43-F7FA7EEF64C9}" type="presParOf" srcId="{9BD3B1F8-5208-435C-B822-E5BC9DEFB3A8}" destId="{C3B42479-A789-4090-B2A6-8415DAFFBDC0}" srcOrd="2" destOrd="0" presId="urn:microsoft.com/office/officeart/2018/2/layout/IconVerticalSolidList"/>
    <dgm:cxn modelId="{A56C3927-8071-40A4-900A-D7FA5C6D2296}" type="presParOf" srcId="{C3B42479-A789-4090-B2A6-8415DAFFBDC0}" destId="{7941408D-7D84-446F-9BBD-A54E4119DDC2}" srcOrd="0" destOrd="0" presId="urn:microsoft.com/office/officeart/2018/2/layout/IconVerticalSolidList"/>
    <dgm:cxn modelId="{DC1C7187-104A-4E49-BDF4-E78DC50EEE8C}" type="presParOf" srcId="{C3B42479-A789-4090-B2A6-8415DAFFBDC0}" destId="{05699587-0ADA-411B-A908-F78D396019CC}" srcOrd="1" destOrd="0" presId="urn:microsoft.com/office/officeart/2018/2/layout/IconVerticalSolidList"/>
    <dgm:cxn modelId="{C1A1492F-FFA2-48E7-AF49-41329712AFD7}" type="presParOf" srcId="{C3B42479-A789-4090-B2A6-8415DAFFBDC0}" destId="{E3318DD0-CE7E-434B-AA06-DDC9E8BEADD0}" srcOrd="2" destOrd="0" presId="urn:microsoft.com/office/officeart/2018/2/layout/IconVerticalSolidList"/>
    <dgm:cxn modelId="{828116DF-C7FA-4D54-A288-43BC0166A486}" type="presParOf" srcId="{C3B42479-A789-4090-B2A6-8415DAFFBDC0}" destId="{E3A95DBE-4F24-4EB4-8F75-F2AAC9A0AC66}" srcOrd="3" destOrd="0" presId="urn:microsoft.com/office/officeart/2018/2/layout/IconVerticalSolidList"/>
    <dgm:cxn modelId="{D89E8624-F175-425C-A76A-503DB443E78E}" type="presParOf" srcId="{9BD3B1F8-5208-435C-B822-E5BC9DEFB3A8}" destId="{9F61AC41-4922-4AA4-8902-A128BE212E97}" srcOrd="3" destOrd="0" presId="urn:microsoft.com/office/officeart/2018/2/layout/IconVerticalSolidList"/>
    <dgm:cxn modelId="{820E0898-D98D-4DAB-AD29-D0F05A0E3FDB}" type="presParOf" srcId="{9BD3B1F8-5208-435C-B822-E5BC9DEFB3A8}" destId="{154C1E3D-0B99-4338-A230-B63B295AD1A5}" srcOrd="4" destOrd="0" presId="urn:microsoft.com/office/officeart/2018/2/layout/IconVerticalSolidList"/>
    <dgm:cxn modelId="{3AFEAD2B-4382-4C23-9877-B985A62E272C}" type="presParOf" srcId="{154C1E3D-0B99-4338-A230-B63B295AD1A5}" destId="{D76A7E19-A024-4204-89AA-B54597C3A915}" srcOrd="0" destOrd="0" presId="urn:microsoft.com/office/officeart/2018/2/layout/IconVerticalSolidList"/>
    <dgm:cxn modelId="{43843A17-0C1F-4907-8C1C-DC8BDDEA5C14}" type="presParOf" srcId="{154C1E3D-0B99-4338-A230-B63B295AD1A5}" destId="{A2B19E98-14C7-4922-B177-C728A681F9E5}" srcOrd="1" destOrd="0" presId="urn:microsoft.com/office/officeart/2018/2/layout/IconVerticalSolidList"/>
    <dgm:cxn modelId="{06269F7F-4010-4A23-ABE2-FBF6B53219CF}" type="presParOf" srcId="{154C1E3D-0B99-4338-A230-B63B295AD1A5}" destId="{B3EC50B8-2194-489A-8467-9AD03C19CEC3}" srcOrd="2" destOrd="0" presId="urn:microsoft.com/office/officeart/2018/2/layout/IconVerticalSolidList"/>
    <dgm:cxn modelId="{A90C316F-3E0A-43B2-9D42-7A8FB3FF9F70}" type="presParOf" srcId="{154C1E3D-0B99-4338-A230-B63B295AD1A5}" destId="{1113D656-8E91-4DA7-9CAE-62A2C0F2196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3D1883-8EDF-4E48-93B0-6C990415D0A8}" type="doc">
      <dgm:prSet loTypeId="urn:microsoft.com/office/officeart/2005/8/layout/cycle2" loCatId="cycle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BE7DC94-DD0F-4ADB-BD9D-ABEA2F143BD9}">
      <dgm:prSet/>
      <dgm:spPr/>
      <dgm:t>
        <a:bodyPr/>
        <a:lstStyle/>
        <a:p>
          <a:r>
            <a:rPr lang="en-US"/>
            <a:t>Options to combat </a:t>
          </a:r>
          <a:r>
            <a:rPr lang="en-US">
              <a:latin typeface="Aptos Display" panose="020F0302020204030204"/>
            </a:rPr>
            <a:t>decay</a:t>
          </a:r>
          <a:r>
            <a:rPr lang="en-US"/>
            <a:t>:</a:t>
          </a:r>
        </a:p>
      </dgm:t>
    </dgm:pt>
    <dgm:pt modelId="{73A2D9A6-A11F-4C7C-9A63-ED2A07B7EB2C}" type="parTrans" cxnId="{585EBA66-0B1D-494D-B015-8FB4DDE9BCE1}">
      <dgm:prSet/>
      <dgm:spPr/>
      <dgm:t>
        <a:bodyPr/>
        <a:lstStyle/>
        <a:p>
          <a:endParaRPr lang="en-US"/>
        </a:p>
      </dgm:t>
    </dgm:pt>
    <dgm:pt modelId="{7F1F9639-E1DB-4063-B283-79FE68B05BCC}" type="sibTrans" cxnId="{585EBA66-0B1D-494D-B015-8FB4DDE9BCE1}">
      <dgm:prSet/>
      <dgm:spPr/>
      <dgm:t>
        <a:bodyPr/>
        <a:lstStyle/>
        <a:p>
          <a:endParaRPr lang="en-US"/>
        </a:p>
      </dgm:t>
    </dgm:pt>
    <dgm:pt modelId="{060F2E8B-BD28-47AB-BD99-CE7096C62920}">
      <dgm:prSet/>
      <dgm:spPr/>
      <dgm:t>
        <a:bodyPr/>
        <a:lstStyle/>
        <a:p>
          <a:r>
            <a:rPr lang="en-US"/>
            <a:t>Eliminate cariogenic foods</a:t>
          </a:r>
        </a:p>
      </dgm:t>
    </dgm:pt>
    <dgm:pt modelId="{013C0E34-AC86-46D5-A455-5FB843740CB3}" type="parTrans" cxnId="{DDD09B1C-5B24-41A9-A69E-A651A56C90DB}">
      <dgm:prSet/>
      <dgm:spPr/>
      <dgm:t>
        <a:bodyPr/>
        <a:lstStyle/>
        <a:p>
          <a:endParaRPr lang="en-US"/>
        </a:p>
      </dgm:t>
    </dgm:pt>
    <dgm:pt modelId="{9A9EFEB7-1852-406F-B96E-90BCA0EF16C0}" type="sibTrans" cxnId="{DDD09B1C-5B24-41A9-A69E-A651A56C90DB}">
      <dgm:prSet/>
      <dgm:spPr/>
      <dgm:t>
        <a:bodyPr/>
        <a:lstStyle/>
        <a:p>
          <a:endParaRPr lang="en-US"/>
        </a:p>
      </dgm:t>
    </dgm:pt>
    <dgm:pt modelId="{F8537DBF-C738-4B18-B31A-B951D459F875}">
      <dgm:prSet/>
      <dgm:spPr/>
      <dgm:t>
        <a:bodyPr/>
        <a:lstStyle/>
        <a:p>
          <a:r>
            <a:rPr lang="en-US"/>
            <a:t>Brush teeth after consumption</a:t>
          </a:r>
        </a:p>
      </dgm:t>
    </dgm:pt>
    <dgm:pt modelId="{A4B46A0A-825C-4897-A260-136B488334CF}" type="parTrans" cxnId="{BD451EE1-E9C6-464B-965A-198AFA8E583D}">
      <dgm:prSet/>
      <dgm:spPr/>
      <dgm:t>
        <a:bodyPr/>
        <a:lstStyle/>
        <a:p>
          <a:endParaRPr lang="en-US"/>
        </a:p>
      </dgm:t>
    </dgm:pt>
    <dgm:pt modelId="{F45F2BE3-4CFE-44AF-9C73-3ECADC7C4486}" type="sibTrans" cxnId="{BD451EE1-E9C6-464B-965A-198AFA8E583D}">
      <dgm:prSet/>
      <dgm:spPr/>
      <dgm:t>
        <a:bodyPr/>
        <a:lstStyle/>
        <a:p>
          <a:endParaRPr lang="en-US"/>
        </a:p>
      </dgm:t>
    </dgm:pt>
    <dgm:pt modelId="{73A9F57C-AC73-47AE-876F-F4D2ABCC2CFF}">
      <dgm:prSet/>
      <dgm:spPr/>
      <dgm:t>
        <a:bodyPr/>
        <a:lstStyle/>
        <a:p>
          <a:r>
            <a:rPr lang="en-US"/>
            <a:t>Swish with water afterwards</a:t>
          </a:r>
        </a:p>
      </dgm:t>
    </dgm:pt>
    <dgm:pt modelId="{B2C0D3B6-618E-4FD8-B278-1BFAB801A268}" type="parTrans" cxnId="{B2AEA268-E0DF-4DC7-B85D-298CBCB008F9}">
      <dgm:prSet/>
      <dgm:spPr/>
      <dgm:t>
        <a:bodyPr/>
        <a:lstStyle/>
        <a:p>
          <a:endParaRPr lang="en-US"/>
        </a:p>
      </dgm:t>
    </dgm:pt>
    <dgm:pt modelId="{73391FA4-EA9A-4A78-96B9-8DE7BC7EC68C}" type="sibTrans" cxnId="{B2AEA268-E0DF-4DC7-B85D-298CBCB008F9}">
      <dgm:prSet/>
      <dgm:spPr/>
      <dgm:t>
        <a:bodyPr/>
        <a:lstStyle/>
        <a:p>
          <a:endParaRPr lang="en-US"/>
        </a:p>
      </dgm:t>
    </dgm:pt>
    <dgm:pt modelId="{8FCBAD7D-F7CB-4BDF-907E-724FD95DFAFB}">
      <dgm:prSet/>
      <dgm:spPr/>
      <dgm:t>
        <a:bodyPr/>
        <a:lstStyle/>
        <a:p>
          <a:pPr rtl="0"/>
          <a:r>
            <a:rPr lang="en-US"/>
            <a:t>Add anticariogenic </a:t>
          </a:r>
          <a:r>
            <a:rPr lang="en-US">
              <a:latin typeface="Aptos Display" panose="020F0302020204030204"/>
            </a:rPr>
            <a:t>(decay fighting) </a:t>
          </a:r>
          <a:r>
            <a:rPr lang="en-US"/>
            <a:t>foods to diet</a:t>
          </a:r>
        </a:p>
      </dgm:t>
    </dgm:pt>
    <dgm:pt modelId="{32177650-EEE2-44C6-AF67-09BDC7C1F1B4}" type="parTrans" cxnId="{C4F55CCF-235B-4887-9F96-6A5F8E0BD577}">
      <dgm:prSet/>
      <dgm:spPr/>
      <dgm:t>
        <a:bodyPr/>
        <a:lstStyle/>
        <a:p>
          <a:endParaRPr lang="en-US"/>
        </a:p>
      </dgm:t>
    </dgm:pt>
    <dgm:pt modelId="{66FDF969-C93F-4339-A7DD-7DB16DC683AA}" type="sibTrans" cxnId="{C4F55CCF-235B-4887-9F96-6A5F8E0BD577}">
      <dgm:prSet/>
      <dgm:spPr/>
      <dgm:t>
        <a:bodyPr/>
        <a:lstStyle/>
        <a:p>
          <a:endParaRPr lang="en-US"/>
        </a:p>
      </dgm:t>
    </dgm:pt>
    <dgm:pt modelId="{FA26551D-5BBC-4F16-A241-E4077EACFE33}" type="pres">
      <dgm:prSet presAssocID="{813D1883-8EDF-4E48-93B0-6C990415D0A8}" presName="cycle" presStyleCnt="0">
        <dgm:presLayoutVars>
          <dgm:dir/>
          <dgm:resizeHandles val="exact"/>
        </dgm:presLayoutVars>
      </dgm:prSet>
      <dgm:spPr/>
    </dgm:pt>
    <dgm:pt modelId="{AA9151B9-F244-4090-B4C9-874719D8AB52}" type="pres">
      <dgm:prSet presAssocID="{9BE7DC94-DD0F-4ADB-BD9D-ABEA2F143BD9}" presName="node" presStyleLbl="node1" presStyleIdx="0" presStyleCnt="5">
        <dgm:presLayoutVars>
          <dgm:bulletEnabled val="1"/>
        </dgm:presLayoutVars>
      </dgm:prSet>
      <dgm:spPr/>
    </dgm:pt>
    <dgm:pt modelId="{9129EC75-6022-4FC6-9F11-CFED58B2E014}" type="pres">
      <dgm:prSet presAssocID="{7F1F9639-E1DB-4063-B283-79FE68B05BCC}" presName="sibTrans" presStyleLbl="sibTrans2D1" presStyleIdx="0" presStyleCnt="5"/>
      <dgm:spPr/>
    </dgm:pt>
    <dgm:pt modelId="{3F96D781-50E2-411F-AFF9-BFDE3EBCC227}" type="pres">
      <dgm:prSet presAssocID="{7F1F9639-E1DB-4063-B283-79FE68B05BCC}" presName="connectorText" presStyleLbl="sibTrans2D1" presStyleIdx="0" presStyleCnt="5"/>
      <dgm:spPr/>
    </dgm:pt>
    <dgm:pt modelId="{BB34498B-4844-4A75-A798-614DB387C957}" type="pres">
      <dgm:prSet presAssocID="{060F2E8B-BD28-47AB-BD99-CE7096C62920}" presName="node" presStyleLbl="node1" presStyleIdx="1" presStyleCnt="5">
        <dgm:presLayoutVars>
          <dgm:bulletEnabled val="1"/>
        </dgm:presLayoutVars>
      </dgm:prSet>
      <dgm:spPr/>
    </dgm:pt>
    <dgm:pt modelId="{48C581A1-4DB0-4979-AB3D-A269792C4288}" type="pres">
      <dgm:prSet presAssocID="{9A9EFEB7-1852-406F-B96E-90BCA0EF16C0}" presName="sibTrans" presStyleLbl="sibTrans2D1" presStyleIdx="1" presStyleCnt="5"/>
      <dgm:spPr/>
    </dgm:pt>
    <dgm:pt modelId="{6A6064B0-BABE-417A-B541-559F6DA87F9A}" type="pres">
      <dgm:prSet presAssocID="{9A9EFEB7-1852-406F-B96E-90BCA0EF16C0}" presName="connectorText" presStyleLbl="sibTrans2D1" presStyleIdx="1" presStyleCnt="5"/>
      <dgm:spPr/>
    </dgm:pt>
    <dgm:pt modelId="{46DF99ED-4408-4FD2-B81B-D2C1CC375870}" type="pres">
      <dgm:prSet presAssocID="{F8537DBF-C738-4B18-B31A-B951D459F875}" presName="node" presStyleLbl="node1" presStyleIdx="2" presStyleCnt="5">
        <dgm:presLayoutVars>
          <dgm:bulletEnabled val="1"/>
        </dgm:presLayoutVars>
      </dgm:prSet>
      <dgm:spPr/>
    </dgm:pt>
    <dgm:pt modelId="{BCC1B036-B506-44DF-A8DD-8576D3DC5058}" type="pres">
      <dgm:prSet presAssocID="{F45F2BE3-4CFE-44AF-9C73-3ECADC7C4486}" presName="sibTrans" presStyleLbl="sibTrans2D1" presStyleIdx="2" presStyleCnt="5"/>
      <dgm:spPr/>
    </dgm:pt>
    <dgm:pt modelId="{0A9CC41E-368C-4818-B3BF-FB2D56A2638F}" type="pres">
      <dgm:prSet presAssocID="{F45F2BE3-4CFE-44AF-9C73-3ECADC7C4486}" presName="connectorText" presStyleLbl="sibTrans2D1" presStyleIdx="2" presStyleCnt="5"/>
      <dgm:spPr/>
    </dgm:pt>
    <dgm:pt modelId="{83EFE4C0-174E-49A1-AB68-A9BBD8CF03F9}" type="pres">
      <dgm:prSet presAssocID="{73A9F57C-AC73-47AE-876F-F4D2ABCC2CFF}" presName="node" presStyleLbl="node1" presStyleIdx="3" presStyleCnt="5">
        <dgm:presLayoutVars>
          <dgm:bulletEnabled val="1"/>
        </dgm:presLayoutVars>
      </dgm:prSet>
      <dgm:spPr/>
    </dgm:pt>
    <dgm:pt modelId="{AD711E93-DB00-4FC6-8172-A33C3273F594}" type="pres">
      <dgm:prSet presAssocID="{73391FA4-EA9A-4A78-96B9-8DE7BC7EC68C}" presName="sibTrans" presStyleLbl="sibTrans2D1" presStyleIdx="3" presStyleCnt="5"/>
      <dgm:spPr/>
    </dgm:pt>
    <dgm:pt modelId="{05AAFE48-C77E-4A89-B6C5-3A7E7C751A70}" type="pres">
      <dgm:prSet presAssocID="{73391FA4-EA9A-4A78-96B9-8DE7BC7EC68C}" presName="connectorText" presStyleLbl="sibTrans2D1" presStyleIdx="3" presStyleCnt="5"/>
      <dgm:spPr/>
    </dgm:pt>
    <dgm:pt modelId="{2A773F07-448D-4A79-AC4A-3C24809A565F}" type="pres">
      <dgm:prSet presAssocID="{8FCBAD7D-F7CB-4BDF-907E-724FD95DFAFB}" presName="node" presStyleLbl="node1" presStyleIdx="4" presStyleCnt="5">
        <dgm:presLayoutVars>
          <dgm:bulletEnabled val="1"/>
        </dgm:presLayoutVars>
      </dgm:prSet>
      <dgm:spPr/>
    </dgm:pt>
    <dgm:pt modelId="{87156E3D-67F6-4125-8F1A-F319E2A6CECC}" type="pres">
      <dgm:prSet presAssocID="{66FDF969-C93F-4339-A7DD-7DB16DC683AA}" presName="sibTrans" presStyleLbl="sibTrans2D1" presStyleIdx="4" presStyleCnt="5"/>
      <dgm:spPr/>
    </dgm:pt>
    <dgm:pt modelId="{D433C66D-749D-4AFD-8FA0-962DC3775E20}" type="pres">
      <dgm:prSet presAssocID="{66FDF969-C93F-4339-A7DD-7DB16DC683AA}" presName="connectorText" presStyleLbl="sibTrans2D1" presStyleIdx="4" presStyleCnt="5"/>
      <dgm:spPr/>
    </dgm:pt>
  </dgm:ptLst>
  <dgm:cxnLst>
    <dgm:cxn modelId="{CC688B0F-76C6-47D2-8099-A5AE13DA2A24}" type="presOf" srcId="{8FCBAD7D-F7CB-4BDF-907E-724FD95DFAFB}" destId="{2A773F07-448D-4A79-AC4A-3C24809A565F}" srcOrd="0" destOrd="0" presId="urn:microsoft.com/office/officeart/2005/8/layout/cycle2"/>
    <dgm:cxn modelId="{DDD09B1C-5B24-41A9-A69E-A651A56C90DB}" srcId="{813D1883-8EDF-4E48-93B0-6C990415D0A8}" destId="{060F2E8B-BD28-47AB-BD99-CE7096C62920}" srcOrd="1" destOrd="0" parTransId="{013C0E34-AC86-46D5-A455-5FB843740CB3}" sibTransId="{9A9EFEB7-1852-406F-B96E-90BCA0EF16C0}"/>
    <dgm:cxn modelId="{3F6F5A1F-947F-4918-B2F4-686FA3DFCFFA}" type="presOf" srcId="{9A9EFEB7-1852-406F-B96E-90BCA0EF16C0}" destId="{6A6064B0-BABE-417A-B541-559F6DA87F9A}" srcOrd="1" destOrd="0" presId="urn:microsoft.com/office/officeart/2005/8/layout/cycle2"/>
    <dgm:cxn modelId="{6131B92F-547B-4307-A460-44DF9C15D29A}" type="presOf" srcId="{7F1F9639-E1DB-4063-B283-79FE68B05BCC}" destId="{9129EC75-6022-4FC6-9F11-CFED58B2E014}" srcOrd="0" destOrd="0" presId="urn:microsoft.com/office/officeart/2005/8/layout/cycle2"/>
    <dgm:cxn modelId="{13410139-1CAA-47D5-8DE2-215C3E527F87}" type="presOf" srcId="{73391FA4-EA9A-4A78-96B9-8DE7BC7EC68C}" destId="{AD711E93-DB00-4FC6-8172-A33C3273F594}" srcOrd="0" destOrd="0" presId="urn:microsoft.com/office/officeart/2005/8/layout/cycle2"/>
    <dgm:cxn modelId="{B7CE613C-EE40-4DED-9878-57035D0DE5FC}" type="presOf" srcId="{73A9F57C-AC73-47AE-876F-F4D2ABCC2CFF}" destId="{83EFE4C0-174E-49A1-AB68-A9BBD8CF03F9}" srcOrd="0" destOrd="0" presId="urn:microsoft.com/office/officeart/2005/8/layout/cycle2"/>
    <dgm:cxn modelId="{8AEF4E45-F6BA-461B-8C1D-AFD6C440F532}" type="presOf" srcId="{66FDF969-C93F-4339-A7DD-7DB16DC683AA}" destId="{D433C66D-749D-4AFD-8FA0-962DC3775E20}" srcOrd="1" destOrd="0" presId="urn:microsoft.com/office/officeart/2005/8/layout/cycle2"/>
    <dgm:cxn modelId="{585EBA66-0B1D-494D-B015-8FB4DDE9BCE1}" srcId="{813D1883-8EDF-4E48-93B0-6C990415D0A8}" destId="{9BE7DC94-DD0F-4ADB-BD9D-ABEA2F143BD9}" srcOrd="0" destOrd="0" parTransId="{73A2D9A6-A11F-4C7C-9A63-ED2A07B7EB2C}" sibTransId="{7F1F9639-E1DB-4063-B283-79FE68B05BCC}"/>
    <dgm:cxn modelId="{B2AEA268-E0DF-4DC7-B85D-298CBCB008F9}" srcId="{813D1883-8EDF-4E48-93B0-6C990415D0A8}" destId="{73A9F57C-AC73-47AE-876F-F4D2ABCC2CFF}" srcOrd="3" destOrd="0" parTransId="{B2C0D3B6-618E-4FD8-B278-1BFAB801A268}" sibTransId="{73391FA4-EA9A-4A78-96B9-8DE7BC7EC68C}"/>
    <dgm:cxn modelId="{603D054A-74AB-457B-BD9A-3A7A10378308}" type="presOf" srcId="{9BE7DC94-DD0F-4ADB-BD9D-ABEA2F143BD9}" destId="{AA9151B9-F244-4090-B4C9-874719D8AB52}" srcOrd="0" destOrd="0" presId="urn:microsoft.com/office/officeart/2005/8/layout/cycle2"/>
    <dgm:cxn modelId="{BF6CE950-550C-4622-8663-0C19AC4CDEFF}" type="presOf" srcId="{7F1F9639-E1DB-4063-B283-79FE68B05BCC}" destId="{3F96D781-50E2-411F-AFF9-BFDE3EBCC227}" srcOrd="1" destOrd="0" presId="urn:microsoft.com/office/officeart/2005/8/layout/cycle2"/>
    <dgm:cxn modelId="{17586B98-51A9-404F-B463-CC8E5CE9EFC1}" type="presOf" srcId="{73391FA4-EA9A-4A78-96B9-8DE7BC7EC68C}" destId="{05AAFE48-C77E-4A89-B6C5-3A7E7C751A70}" srcOrd="1" destOrd="0" presId="urn:microsoft.com/office/officeart/2005/8/layout/cycle2"/>
    <dgm:cxn modelId="{C646D4A2-6A89-4848-A543-162A2F387600}" type="presOf" srcId="{060F2E8B-BD28-47AB-BD99-CE7096C62920}" destId="{BB34498B-4844-4A75-A798-614DB387C957}" srcOrd="0" destOrd="0" presId="urn:microsoft.com/office/officeart/2005/8/layout/cycle2"/>
    <dgm:cxn modelId="{284F27B2-4BE8-44E5-A842-BEC6D1DDC768}" type="presOf" srcId="{F8537DBF-C738-4B18-B31A-B951D459F875}" destId="{46DF99ED-4408-4FD2-B81B-D2C1CC375870}" srcOrd="0" destOrd="0" presId="urn:microsoft.com/office/officeart/2005/8/layout/cycle2"/>
    <dgm:cxn modelId="{C61051CA-FE22-4846-9988-5E7764F4E273}" type="presOf" srcId="{66FDF969-C93F-4339-A7DD-7DB16DC683AA}" destId="{87156E3D-67F6-4125-8F1A-F319E2A6CECC}" srcOrd="0" destOrd="0" presId="urn:microsoft.com/office/officeart/2005/8/layout/cycle2"/>
    <dgm:cxn modelId="{21DF3CCC-20C9-4C88-9D53-CC20521DF3D3}" type="presOf" srcId="{F45F2BE3-4CFE-44AF-9C73-3ECADC7C4486}" destId="{0A9CC41E-368C-4818-B3BF-FB2D56A2638F}" srcOrd="1" destOrd="0" presId="urn:microsoft.com/office/officeart/2005/8/layout/cycle2"/>
    <dgm:cxn modelId="{2AD648CD-C5B7-41BE-8ACF-634972EDB8EA}" type="presOf" srcId="{F45F2BE3-4CFE-44AF-9C73-3ECADC7C4486}" destId="{BCC1B036-B506-44DF-A8DD-8576D3DC5058}" srcOrd="0" destOrd="0" presId="urn:microsoft.com/office/officeart/2005/8/layout/cycle2"/>
    <dgm:cxn modelId="{C4F55CCF-235B-4887-9F96-6A5F8E0BD577}" srcId="{813D1883-8EDF-4E48-93B0-6C990415D0A8}" destId="{8FCBAD7D-F7CB-4BDF-907E-724FD95DFAFB}" srcOrd="4" destOrd="0" parTransId="{32177650-EEE2-44C6-AF67-09BDC7C1F1B4}" sibTransId="{66FDF969-C93F-4339-A7DD-7DB16DC683AA}"/>
    <dgm:cxn modelId="{BD451EE1-E9C6-464B-965A-198AFA8E583D}" srcId="{813D1883-8EDF-4E48-93B0-6C990415D0A8}" destId="{F8537DBF-C738-4B18-B31A-B951D459F875}" srcOrd="2" destOrd="0" parTransId="{A4B46A0A-825C-4897-A260-136B488334CF}" sibTransId="{F45F2BE3-4CFE-44AF-9C73-3ECADC7C4486}"/>
    <dgm:cxn modelId="{42816DEA-B8CF-4128-9387-41935E0BFBBC}" type="presOf" srcId="{813D1883-8EDF-4E48-93B0-6C990415D0A8}" destId="{FA26551D-5BBC-4F16-A241-E4077EACFE33}" srcOrd="0" destOrd="0" presId="urn:microsoft.com/office/officeart/2005/8/layout/cycle2"/>
    <dgm:cxn modelId="{F40DF0F6-B0BD-4C7C-B03A-267901091ADC}" type="presOf" srcId="{9A9EFEB7-1852-406F-B96E-90BCA0EF16C0}" destId="{48C581A1-4DB0-4979-AB3D-A269792C4288}" srcOrd="0" destOrd="0" presId="urn:microsoft.com/office/officeart/2005/8/layout/cycle2"/>
    <dgm:cxn modelId="{A053B7E4-A734-4BB7-B6B4-6F48BAC9B40E}" type="presParOf" srcId="{FA26551D-5BBC-4F16-A241-E4077EACFE33}" destId="{AA9151B9-F244-4090-B4C9-874719D8AB52}" srcOrd="0" destOrd="0" presId="urn:microsoft.com/office/officeart/2005/8/layout/cycle2"/>
    <dgm:cxn modelId="{F13560B9-4C4B-4A91-B995-042328B97B3B}" type="presParOf" srcId="{FA26551D-5BBC-4F16-A241-E4077EACFE33}" destId="{9129EC75-6022-4FC6-9F11-CFED58B2E014}" srcOrd="1" destOrd="0" presId="urn:microsoft.com/office/officeart/2005/8/layout/cycle2"/>
    <dgm:cxn modelId="{F6008682-AC6E-4FFC-AA1B-4BECA583F22D}" type="presParOf" srcId="{9129EC75-6022-4FC6-9F11-CFED58B2E014}" destId="{3F96D781-50E2-411F-AFF9-BFDE3EBCC227}" srcOrd="0" destOrd="0" presId="urn:microsoft.com/office/officeart/2005/8/layout/cycle2"/>
    <dgm:cxn modelId="{EE837EFD-93BE-4412-B96A-E848D499AAAC}" type="presParOf" srcId="{FA26551D-5BBC-4F16-A241-E4077EACFE33}" destId="{BB34498B-4844-4A75-A798-614DB387C957}" srcOrd="2" destOrd="0" presId="urn:microsoft.com/office/officeart/2005/8/layout/cycle2"/>
    <dgm:cxn modelId="{E765E945-20A7-4532-8AE9-ED85108CD559}" type="presParOf" srcId="{FA26551D-5BBC-4F16-A241-E4077EACFE33}" destId="{48C581A1-4DB0-4979-AB3D-A269792C4288}" srcOrd="3" destOrd="0" presId="urn:microsoft.com/office/officeart/2005/8/layout/cycle2"/>
    <dgm:cxn modelId="{CC170E35-9236-4013-8360-168147F7CFE9}" type="presParOf" srcId="{48C581A1-4DB0-4979-AB3D-A269792C4288}" destId="{6A6064B0-BABE-417A-B541-559F6DA87F9A}" srcOrd="0" destOrd="0" presId="urn:microsoft.com/office/officeart/2005/8/layout/cycle2"/>
    <dgm:cxn modelId="{1AA9D68D-598E-49E8-9FFF-7A5E4DE640E0}" type="presParOf" srcId="{FA26551D-5BBC-4F16-A241-E4077EACFE33}" destId="{46DF99ED-4408-4FD2-B81B-D2C1CC375870}" srcOrd="4" destOrd="0" presId="urn:microsoft.com/office/officeart/2005/8/layout/cycle2"/>
    <dgm:cxn modelId="{F299D212-DD43-4DD0-870A-DA45310AD597}" type="presParOf" srcId="{FA26551D-5BBC-4F16-A241-E4077EACFE33}" destId="{BCC1B036-B506-44DF-A8DD-8576D3DC5058}" srcOrd="5" destOrd="0" presId="urn:microsoft.com/office/officeart/2005/8/layout/cycle2"/>
    <dgm:cxn modelId="{94688C0F-9A03-4C9C-B2DD-359BBE57A06E}" type="presParOf" srcId="{BCC1B036-B506-44DF-A8DD-8576D3DC5058}" destId="{0A9CC41E-368C-4818-B3BF-FB2D56A2638F}" srcOrd="0" destOrd="0" presId="urn:microsoft.com/office/officeart/2005/8/layout/cycle2"/>
    <dgm:cxn modelId="{50CF0BAA-6BBF-4BF6-82C4-BB162E5EA79F}" type="presParOf" srcId="{FA26551D-5BBC-4F16-A241-E4077EACFE33}" destId="{83EFE4C0-174E-49A1-AB68-A9BBD8CF03F9}" srcOrd="6" destOrd="0" presId="urn:microsoft.com/office/officeart/2005/8/layout/cycle2"/>
    <dgm:cxn modelId="{397460EA-37B5-4AA9-B913-952DD6B9A27A}" type="presParOf" srcId="{FA26551D-5BBC-4F16-A241-E4077EACFE33}" destId="{AD711E93-DB00-4FC6-8172-A33C3273F594}" srcOrd="7" destOrd="0" presId="urn:microsoft.com/office/officeart/2005/8/layout/cycle2"/>
    <dgm:cxn modelId="{2FFC4C24-99F0-409B-ACA4-1668084D1238}" type="presParOf" srcId="{AD711E93-DB00-4FC6-8172-A33C3273F594}" destId="{05AAFE48-C77E-4A89-B6C5-3A7E7C751A70}" srcOrd="0" destOrd="0" presId="urn:microsoft.com/office/officeart/2005/8/layout/cycle2"/>
    <dgm:cxn modelId="{CB2DF1AC-E6C6-48F3-A8EB-6FFBD280A954}" type="presParOf" srcId="{FA26551D-5BBC-4F16-A241-E4077EACFE33}" destId="{2A773F07-448D-4A79-AC4A-3C24809A565F}" srcOrd="8" destOrd="0" presId="urn:microsoft.com/office/officeart/2005/8/layout/cycle2"/>
    <dgm:cxn modelId="{7AB87030-1274-455E-8EF2-09FF70A2176F}" type="presParOf" srcId="{FA26551D-5BBC-4F16-A241-E4077EACFE33}" destId="{87156E3D-67F6-4125-8F1A-F319E2A6CECC}" srcOrd="9" destOrd="0" presId="urn:microsoft.com/office/officeart/2005/8/layout/cycle2"/>
    <dgm:cxn modelId="{812E726E-BC3C-421D-8D69-0D35FA25A253}" type="presParOf" srcId="{87156E3D-67F6-4125-8F1A-F319E2A6CECC}" destId="{D433C66D-749D-4AFD-8FA0-962DC3775E2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C6FEA9-79A9-4617-BCED-46252F1D4D27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8830A65C-11C6-4A50-9606-C347B1B078D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build daily routines</a:t>
          </a:r>
        </a:p>
      </dgm:t>
    </dgm:pt>
    <dgm:pt modelId="{53C4D98D-B170-4D12-91D4-D6B474C063C2}" type="parTrans" cxnId="{38B3C10D-C678-4694-9EED-628D78B3BAED}">
      <dgm:prSet/>
      <dgm:spPr/>
      <dgm:t>
        <a:bodyPr/>
        <a:lstStyle/>
        <a:p>
          <a:endParaRPr lang="en-US"/>
        </a:p>
      </dgm:t>
    </dgm:pt>
    <dgm:pt modelId="{7DBCBDFC-1201-4459-AF3E-B042E661CE3D}" type="sibTrans" cxnId="{38B3C10D-C678-4694-9EED-628D78B3BAED}">
      <dgm:prSet/>
      <dgm:spPr/>
      <dgm:t>
        <a:bodyPr/>
        <a:lstStyle/>
        <a:p>
          <a:endParaRPr lang="en-US"/>
        </a:p>
      </dgm:t>
    </dgm:pt>
    <dgm:pt modelId="{E9B94A17-1067-43E5-80AB-9AA2819E34B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support healthier eating</a:t>
          </a:r>
        </a:p>
      </dgm:t>
    </dgm:pt>
    <dgm:pt modelId="{62342732-74A1-45B2-B0D2-DBDD703D5B72}" type="parTrans" cxnId="{16DFC960-B655-4CCE-A957-D10375E66EEA}">
      <dgm:prSet/>
      <dgm:spPr/>
      <dgm:t>
        <a:bodyPr/>
        <a:lstStyle/>
        <a:p>
          <a:endParaRPr lang="en-US"/>
        </a:p>
      </dgm:t>
    </dgm:pt>
    <dgm:pt modelId="{E037452E-FA15-434B-9CB0-C2444B1054E4}" type="sibTrans" cxnId="{16DFC960-B655-4CCE-A957-D10375E66EEA}">
      <dgm:prSet/>
      <dgm:spPr/>
      <dgm:t>
        <a:bodyPr/>
        <a:lstStyle/>
        <a:p>
          <a:endParaRPr lang="en-US"/>
        </a:p>
      </dgm:t>
    </dgm:pt>
    <dgm:pt modelId="{89690E55-304B-4540-B4D4-4418BC7CD4D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better brushing habits</a:t>
          </a:r>
        </a:p>
      </dgm:t>
    </dgm:pt>
    <dgm:pt modelId="{13861067-C7AB-40FA-8E57-CC328F1B9522}" type="parTrans" cxnId="{E9066721-0DD9-4A98-996A-C3B1BE3591D4}">
      <dgm:prSet/>
      <dgm:spPr/>
      <dgm:t>
        <a:bodyPr/>
        <a:lstStyle/>
        <a:p>
          <a:endParaRPr lang="en-US"/>
        </a:p>
      </dgm:t>
    </dgm:pt>
    <dgm:pt modelId="{3CDB42B1-156F-402C-AF5F-497C80CB3C9E}" type="sibTrans" cxnId="{E9066721-0DD9-4A98-996A-C3B1BE3591D4}">
      <dgm:prSet/>
      <dgm:spPr/>
      <dgm:t>
        <a:bodyPr/>
        <a:lstStyle/>
        <a:p>
          <a:endParaRPr lang="en-US"/>
        </a:p>
      </dgm:t>
    </dgm:pt>
    <dgm:pt modelId="{87EBA8F8-903E-4B41-A2CA-54234D4FD5C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awareness of how medications can affect oral health</a:t>
          </a:r>
        </a:p>
      </dgm:t>
    </dgm:pt>
    <dgm:pt modelId="{3123FA2F-2A21-416A-9E9D-8A64131C7887}" type="parTrans" cxnId="{B3F8B84B-8C13-4763-80E8-AA4B9277C124}">
      <dgm:prSet/>
      <dgm:spPr/>
      <dgm:t>
        <a:bodyPr/>
        <a:lstStyle/>
        <a:p>
          <a:endParaRPr lang="en-US"/>
        </a:p>
      </dgm:t>
    </dgm:pt>
    <dgm:pt modelId="{0E76E32C-462A-472C-8C4F-44C5D54CD300}" type="sibTrans" cxnId="{B3F8B84B-8C13-4763-80E8-AA4B9277C124}">
      <dgm:prSet/>
      <dgm:spPr/>
      <dgm:t>
        <a:bodyPr/>
        <a:lstStyle/>
        <a:p>
          <a:endParaRPr lang="en-US"/>
        </a:p>
      </dgm:t>
    </dgm:pt>
    <dgm:pt modelId="{0BCB71CE-B39D-43B1-A75E-736069596A8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encourage long‑term healthy habits</a:t>
          </a:r>
        </a:p>
      </dgm:t>
    </dgm:pt>
    <dgm:pt modelId="{6E928628-59EE-4800-8387-B22C5874E897}" type="parTrans" cxnId="{83D69E7E-E528-4163-9EF3-286704D685B8}">
      <dgm:prSet/>
      <dgm:spPr/>
      <dgm:t>
        <a:bodyPr/>
        <a:lstStyle/>
        <a:p>
          <a:endParaRPr lang="en-US"/>
        </a:p>
      </dgm:t>
    </dgm:pt>
    <dgm:pt modelId="{FE81BA75-7135-4CB0-9961-277CB99C3FDF}" type="sibTrans" cxnId="{83D69E7E-E528-4163-9EF3-286704D685B8}">
      <dgm:prSet/>
      <dgm:spPr/>
      <dgm:t>
        <a:bodyPr/>
        <a:lstStyle/>
        <a:p>
          <a:endParaRPr lang="en-US"/>
        </a:p>
      </dgm:t>
    </dgm:pt>
    <dgm:pt modelId="{2561AB91-3080-4F6F-B4AC-65860FF7209E}" type="pres">
      <dgm:prSet presAssocID="{14C6FEA9-79A9-4617-BCED-46252F1D4D27}" presName="root" presStyleCnt="0">
        <dgm:presLayoutVars>
          <dgm:dir/>
          <dgm:resizeHandles val="exact"/>
        </dgm:presLayoutVars>
      </dgm:prSet>
      <dgm:spPr/>
    </dgm:pt>
    <dgm:pt modelId="{1359FF3E-31EE-47F0-BD29-BED3A71AB383}" type="pres">
      <dgm:prSet presAssocID="{8830A65C-11C6-4A50-9606-C347B1B078D1}" presName="compNode" presStyleCnt="0"/>
      <dgm:spPr/>
    </dgm:pt>
    <dgm:pt modelId="{5223E0F1-C393-4C4A-9782-AE1736500D35}" type="pres">
      <dgm:prSet presAssocID="{8830A65C-11C6-4A50-9606-C347B1B078D1}" presName="iconRect" presStyleLbl="node1" presStyleIdx="0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85584E6-217A-4B9C-8617-85BB5BF0CFFD}" type="pres">
      <dgm:prSet presAssocID="{8830A65C-11C6-4A50-9606-C347B1B078D1}" presName="spaceRect" presStyleCnt="0"/>
      <dgm:spPr/>
    </dgm:pt>
    <dgm:pt modelId="{305F3931-B13E-4925-B49A-E1644D412BFA}" type="pres">
      <dgm:prSet presAssocID="{8830A65C-11C6-4A50-9606-C347B1B078D1}" presName="textRect" presStyleLbl="revTx" presStyleIdx="0" presStyleCnt="5">
        <dgm:presLayoutVars>
          <dgm:chMax val="1"/>
          <dgm:chPref val="1"/>
        </dgm:presLayoutVars>
      </dgm:prSet>
      <dgm:spPr/>
    </dgm:pt>
    <dgm:pt modelId="{DD2D148A-FD74-40F9-BAAB-80B9D266F08A}" type="pres">
      <dgm:prSet presAssocID="{7DBCBDFC-1201-4459-AF3E-B042E661CE3D}" presName="sibTrans" presStyleCnt="0"/>
      <dgm:spPr/>
    </dgm:pt>
    <dgm:pt modelId="{A0F5C5AA-7476-479B-82E2-CFDD43796B32}" type="pres">
      <dgm:prSet presAssocID="{E9B94A17-1067-43E5-80AB-9AA2819E34B4}" presName="compNode" presStyleCnt="0"/>
      <dgm:spPr/>
    </dgm:pt>
    <dgm:pt modelId="{55B1AED7-3AD2-4ABA-B9B3-BC0DBCE1D77B}" type="pres">
      <dgm:prSet presAssocID="{E9B94A17-1067-43E5-80AB-9AA2819E34B4}" presName="iconRect" presStyleLbl="node1" presStyleIdx="1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pple"/>
        </a:ext>
      </dgm:extLst>
    </dgm:pt>
    <dgm:pt modelId="{D93763C3-6725-4BD7-9738-3D66FDFA6B2F}" type="pres">
      <dgm:prSet presAssocID="{E9B94A17-1067-43E5-80AB-9AA2819E34B4}" presName="spaceRect" presStyleCnt="0"/>
      <dgm:spPr/>
    </dgm:pt>
    <dgm:pt modelId="{52CE2469-EBA7-41FF-A50A-B250E34C6DAD}" type="pres">
      <dgm:prSet presAssocID="{E9B94A17-1067-43E5-80AB-9AA2819E34B4}" presName="textRect" presStyleLbl="revTx" presStyleIdx="1" presStyleCnt="5">
        <dgm:presLayoutVars>
          <dgm:chMax val="1"/>
          <dgm:chPref val="1"/>
        </dgm:presLayoutVars>
      </dgm:prSet>
      <dgm:spPr/>
    </dgm:pt>
    <dgm:pt modelId="{A8D19C7A-FDC1-44EE-8268-C98F6E5B7B07}" type="pres">
      <dgm:prSet presAssocID="{E037452E-FA15-434B-9CB0-C2444B1054E4}" presName="sibTrans" presStyleCnt="0"/>
      <dgm:spPr/>
    </dgm:pt>
    <dgm:pt modelId="{0EFDD1D4-DDC9-49D9-963F-88EBF2BDF72A}" type="pres">
      <dgm:prSet presAssocID="{89690E55-304B-4540-B4D4-4418BC7CD4D3}" presName="compNode" presStyleCnt="0"/>
      <dgm:spPr/>
    </dgm:pt>
    <dgm:pt modelId="{923CE09A-C627-45F4-906D-5DFAF33231CB}" type="pres">
      <dgm:prSet presAssocID="{89690E55-304B-4540-B4D4-4418BC7CD4D3}" presName="iconRect" presStyleLbl="node1" presStyleIdx="2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E65D1A1A-35A8-48A9-8AFC-FB47308E8CD8}" type="pres">
      <dgm:prSet presAssocID="{89690E55-304B-4540-B4D4-4418BC7CD4D3}" presName="spaceRect" presStyleCnt="0"/>
      <dgm:spPr/>
    </dgm:pt>
    <dgm:pt modelId="{A3D8E6B4-B6EF-48D8-A7B2-948D008E566C}" type="pres">
      <dgm:prSet presAssocID="{89690E55-304B-4540-B4D4-4418BC7CD4D3}" presName="textRect" presStyleLbl="revTx" presStyleIdx="2" presStyleCnt="5">
        <dgm:presLayoutVars>
          <dgm:chMax val="1"/>
          <dgm:chPref val="1"/>
        </dgm:presLayoutVars>
      </dgm:prSet>
      <dgm:spPr/>
    </dgm:pt>
    <dgm:pt modelId="{CC5AC415-F6B1-49F4-A794-34B1BE2BB3E6}" type="pres">
      <dgm:prSet presAssocID="{3CDB42B1-156F-402C-AF5F-497C80CB3C9E}" presName="sibTrans" presStyleCnt="0"/>
      <dgm:spPr/>
    </dgm:pt>
    <dgm:pt modelId="{D6C9A4B7-D0BC-4FAF-A884-8569EF4D119E}" type="pres">
      <dgm:prSet presAssocID="{87EBA8F8-903E-4B41-A2CA-54234D4FD5CC}" presName="compNode" presStyleCnt="0"/>
      <dgm:spPr/>
    </dgm:pt>
    <dgm:pt modelId="{73FA008F-2E2A-4336-99DD-7F18BBB9FCCF}" type="pres">
      <dgm:prSet presAssocID="{87EBA8F8-903E-4B41-A2CA-54234D4FD5CC}" presName="iconRect" presStyleLbl="node1" presStyleIdx="3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907E07BF-93F6-446C-B83E-44A84847FC75}" type="pres">
      <dgm:prSet presAssocID="{87EBA8F8-903E-4B41-A2CA-54234D4FD5CC}" presName="spaceRect" presStyleCnt="0"/>
      <dgm:spPr/>
    </dgm:pt>
    <dgm:pt modelId="{FD14C88E-A418-4522-8409-836D74751221}" type="pres">
      <dgm:prSet presAssocID="{87EBA8F8-903E-4B41-A2CA-54234D4FD5CC}" presName="textRect" presStyleLbl="revTx" presStyleIdx="3" presStyleCnt="5">
        <dgm:presLayoutVars>
          <dgm:chMax val="1"/>
          <dgm:chPref val="1"/>
        </dgm:presLayoutVars>
      </dgm:prSet>
      <dgm:spPr/>
    </dgm:pt>
    <dgm:pt modelId="{64D13279-C803-4783-9551-78994D96931F}" type="pres">
      <dgm:prSet presAssocID="{0E76E32C-462A-472C-8C4F-44C5D54CD300}" presName="sibTrans" presStyleCnt="0"/>
      <dgm:spPr/>
    </dgm:pt>
    <dgm:pt modelId="{17F78881-CB65-43F9-9825-BF6A92578522}" type="pres">
      <dgm:prSet presAssocID="{0BCB71CE-B39D-43B1-A75E-736069596A89}" presName="compNode" presStyleCnt="0"/>
      <dgm:spPr/>
    </dgm:pt>
    <dgm:pt modelId="{3A5CBECE-2E6A-4CEC-9226-79AD273F6596}" type="pres">
      <dgm:prSet presAssocID="{0BCB71CE-B39D-43B1-A75E-736069596A89}" presName="iconRect" presStyleLbl="node1" presStyleIdx="4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D99F88A9-1531-4112-B9ED-588D8635B64D}" type="pres">
      <dgm:prSet presAssocID="{0BCB71CE-B39D-43B1-A75E-736069596A89}" presName="spaceRect" presStyleCnt="0"/>
      <dgm:spPr/>
    </dgm:pt>
    <dgm:pt modelId="{A583DB58-B6F5-4A72-82CA-FDA05767512A}" type="pres">
      <dgm:prSet presAssocID="{0BCB71CE-B39D-43B1-A75E-736069596A89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38B3C10D-C678-4694-9EED-628D78B3BAED}" srcId="{14C6FEA9-79A9-4617-BCED-46252F1D4D27}" destId="{8830A65C-11C6-4A50-9606-C347B1B078D1}" srcOrd="0" destOrd="0" parTransId="{53C4D98D-B170-4D12-91D4-D6B474C063C2}" sibTransId="{7DBCBDFC-1201-4459-AF3E-B042E661CE3D}"/>
    <dgm:cxn modelId="{E9066721-0DD9-4A98-996A-C3B1BE3591D4}" srcId="{14C6FEA9-79A9-4617-BCED-46252F1D4D27}" destId="{89690E55-304B-4540-B4D4-4418BC7CD4D3}" srcOrd="2" destOrd="0" parTransId="{13861067-C7AB-40FA-8E57-CC328F1B9522}" sibTransId="{3CDB42B1-156F-402C-AF5F-497C80CB3C9E}"/>
    <dgm:cxn modelId="{5766BD2D-F631-4F5F-A9A9-3A985CB1598C}" type="presOf" srcId="{14C6FEA9-79A9-4617-BCED-46252F1D4D27}" destId="{2561AB91-3080-4F6F-B4AC-65860FF7209E}" srcOrd="0" destOrd="0" presId="urn:microsoft.com/office/officeart/2018/2/layout/IconLabelList"/>
    <dgm:cxn modelId="{9572912F-B9E9-4694-9956-11DBEA135F3E}" type="presOf" srcId="{E9B94A17-1067-43E5-80AB-9AA2819E34B4}" destId="{52CE2469-EBA7-41FF-A50A-B250E34C6DAD}" srcOrd="0" destOrd="0" presId="urn:microsoft.com/office/officeart/2018/2/layout/IconLabelList"/>
    <dgm:cxn modelId="{F206BE36-F33B-4093-8323-71F06950DF8C}" type="presOf" srcId="{8830A65C-11C6-4A50-9606-C347B1B078D1}" destId="{305F3931-B13E-4925-B49A-E1644D412BFA}" srcOrd="0" destOrd="0" presId="urn:microsoft.com/office/officeart/2018/2/layout/IconLabelList"/>
    <dgm:cxn modelId="{16DFC960-B655-4CCE-A957-D10375E66EEA}" srcId="{14C6FEA9-79A9-4617-BCED-46252F1D4D27}" destId="{E9B94A17-1067-43E5-80AB-9AA2819E34B4}" srcOrd="1" destOrd="0" parTransId="{62342732-74A1-45B2-B0D2-DBDD703D5B72}" sibTransId="{E037452E-FA15-434B-9CB0-C2444B1054E4}"/>
    <dgm:cxn modelId="{DB0FC845-4605-4242-A1E6-01024EFA02AC}" type="presOf" srcId="{87EBA8F8-903E-4B41-A2CA-54234D4FD5CC}" destId="{FD14C88E-A418-4522-8409-836D74751221}" srcOrd="0" destOrd="0" presId="urn:microsoft.com/office/officeart/2018/2/layout/IconLabelList"/>
    <dgm:cxn modelId="{B3F8B84B-8C13-4763-80E8-AA4B9277C124}" srcId="{14C6FEA9-79A9-4617-BCED-46252F1D4D27}" destId="{87EBA8F8-903E-4B41-A2CA-54234D4FD5CC}" srcOrd="3" destOrd="0" parTransId="{3123FA2F-2A21-416A-9E9D-8A64131C7887}" sibTransId="{0E76E32C-462A-472C-8C4F-44C5D54CD300}"/>
    <dgm:cxn modelId="{83D69E7E-E528-4163-9EF3-286704D685B8}" srcId="{14C6FEA9-79A9-4617-BCED-46252F1D4D27}" destId="{0BCB71CE-B39D-43B1-A75E-736069596A89}" srcOrd="4" destOrd="0" parTransId="{6E928628-59EE-4800-8387-B22C5874E897}" sibTransId="{FE81BA75-7135-4CB0-9961-277CB99C3FDF}"/>
    <dgm:cxn modelId="{B4E26892-F441-4E94-92A2-F8E0B01FB4CD}" type="presOf" srcId="{0BCB71CE-B39D-43B1-A75E-736069596A89}" destId="{A583DB58-B6F5-4A72-82CA-FDA05767512A}" srcOrd="0" destOrd="0" presId="urn:microsoft.com/office/officeart/2018/2/layout/IconLabelList"/>
    <dgm:cxn modelId="{C2A0D5D6-9BB8-421B-B501-A88EDD7F40A8}" type="presOf" srcId="{89690E55-304B-4540-B4D4-4418BC7CD4D3}" destId="{A3D8E6B4-B6EF-48D8-A7B2-948D008E566C}" srcOrd="0" destOrd="0" presId="urn:microsoft.com/office/officeart/2018/2/layout/IconLabelList"/>
    <dgm:cxn modelId="{4F2FFE89-7316-457D-A0C5-151A64295162}" type="presParOf" srcId="{2561AB91-3080-4F6F-B4AC-65860FF7209E}" destId="{1359FF3E-31EE-47F0-BD29-BED3A71AB383}" srcOrd="0" destOrd="0" presId="urn:microsoft.com/office/officeart/2018/2/layout/IconLabelList"/>
    <dgm:cxn modelId="{0B2DA5A9-35D8-4261-9CBD-6AABFC132EC1}" type="presParOf" srcId="{1359FF3E-31EE-47F0-BD29-BED3A71AB383}" destId="{5223E0F1-C393-4C4A-9782-AE1736500D35}" srcOrd="0" destOrd="0" presId="urn:microsoft.com/office/officeart/2018/2/layout/IconLabelList"/>
    <dgm:cxn modelId="{62F25053-1383-4696-A183-204E77FD6DD9}" type="presParOf" srcId="{1359FF3E-31EE-47F0-BD29-BED3A71AB383}" destId="{785584E6-217A-4B9C-8617-85BB5BF0CFFD}" srcOrd="1" destOrd="0" presId="urn:microsoft.com/office/officeart/2018/2/layout/IconLabelList"/>
    <dgm:cxn modelId="{B0F545E4-E444-4B95-A532-52147FB69561}" type="presParOf" srcId="{1359FF3E-31EE-47F0-BD29-BED3A71AB383}" destId="{305F3931-B13E-4925-B49A-E1644D412BFA}" srcOrd="2" destOrd="0" presId="urn:microsoft.com/office/officeart/2018/2/layout/IconLabelList"/>
    <dgm:cxn modelId="{C50FF908-6567-4915-AEA4-575ACC953407}" type="presParOf" srcId="{2561AB91-3080-4F6F-B4AC-65860FF7209E}" destId="{DD2D148A-FD74-40F9-BAAB-80B9D266F08A}" srcOrd="1" destOrd="0" presId="urn:microsoft.com/office/officeart/2018/2/layout/IconLabelList"/>
    <dgm:cxn modelId="{59E8565F-7E29-459C-BB7D-7F408AF4D50F}" type="presParOf" srcId="{2561AB91-3080-4F6F-B4AC-65860FF7209E}" destId="{A0F5C5AA-7476-479B-82E2-CFDD43796B32}" srcOrd="2" destOrd="0" presId="urn:microsoft.com/office/officeart/2018/2/layout/IconLabelList"/>
    <dgm:cxn modelId="{5510B330-1E04-4763-BB55-463D0048EF3F}" type="presParOf" srcId="{A0F5C5AA-7476-479B-82E2-CFDD43796B32}" destId="{55B1AED7-3AD2-4ABA-B9B3-BC0DBCE1D77B}" srcOrd="0" destOrd="0" presId="urn:microsoft.com/office/officeart/2018/2/layout/IconLabelList"/>
    <dgm:cxn modelId="{E03F89FF-5D83-4B87-8D93-AF0ED1AC4AF9}" type="presParOf" srcId="{A0F5C5AA-7476-479B-82E2-CFDD43796B32}" destId="{D93763C3-6725-4BD7-9738-3D66FDFA6B2F}" srcOrd="1" destOrd="0" presId="urn:microsoft.com/office/officeart/2018/2/layout/IconLabelList"/>
    <dgm:cxn modelId="{8F7D9EB4-10B2-4BBC-9F90-D3C8BAF50A5C}" type="presParOf" srcId="{A0F5C5AA-7476-479B-82E2-CFDD43796B32}" destId="{52CE2469-EBA7-41FF-A50A-B250E34C6DAD}" srcOrd="2" destOrd="0" presId="urn:microsoft.com/office/officeart/2018/2/layout/IconLabelList"/>
    <dgm:cxn modelId="{946131E7-B0FD-45DB-A8A1-68180DC68AA3}" type="presParOf" srcId="{2561AB91-3080-4F6F-B4AC-65860FF7209E}" destId="{A8D19C7A-FDC1-44EE-8268-C98F6E5B7B07}" srcOrd="3" destOrd="0" presId="urn:microsoft.com/office/officeart/2018/2/layout/IconLabelList"/>
    <dgm:cxn modelId="{BE20712E-4F66-472D-B568-B230B81AE9A2}" type="presParOf" srcId="{2561AB91-3080-4F6F-B4AC-65860FF7209E}" destId="{0EFDD1D4-DDC9-49D9-963F-88EBF2BDF72A}" srcOrd="4" destOrd="0" presId="urn:microsoft.com/office/officeart/2018/2/layout/IconLabelList"/>
    <dgm:cxn modelId="{0357C5A7-AF7E-4FCE-BB1D-5DC26A4214EC}" type="presParOf" srcId="{0EFDD1D4-DDC9-49D9-963F-88EBF2BDF72A}" destId="{923CE09A-C627-45F4-906D-5DFAF33231CB}" srcOrd="0" destOrd="0" presId="urn:microsoft.com/office/officeart/2018/2/layout/IconLabelList"/>
    <dgm:cxn modelId="{8E6372F4-FB9F-49DE-AEF1-D992F63C8D79}" type="presParOf" srcId="{0EFDD1D4-DDC9-49D9-963F-88EBF2BDF72A}" destId="{E65D1A1A-35A8-48A9-8AFC-FB47308E8CD8}" srcOrd="1" destOrd="0" presId="urn:microsoft.com/office/officeart/2018/2/layout/IconLabelList"/>
    <dgm:cxn modelId="{5A720FFC-5F8D-4F9C-8366-7968572670EA}" type="presParOf" srcId="{0EFDD1D4-DDC9-49D9-963F-88EBF2BDF72A}" destId="{A3D8E6B4-B6EF-48D8-A7B2-948D008E566C}" srcOrd="2" destOrd="0" presId="urn:microsoft.com/office/officeart/2018/2/layout/IconLabelList"/>
    <dgm:cxn modelId="{9976E5A6-20B5-4C6E-923B-9A7995E87212}" type="presParOf" srcId="{2561AB91-3080-4F6F-B4AC-65860FF7209E}" destId="{CC5AC415-F6B1-49F4-A794-34B1BE2BB3E6}" srcOrd="5" destOrd="0" presId="urn:microsoft.com/office/officeart/2018/2/layout/IconLabelList"/>
    <dgm:cxn modelId="{1788D103-B704-485A-9F7C-634CDED678AC}" type="presParOf" srcId="{2561AB91-3080-4F6F-B4AC-65860FF7209E}" destId="{D6C9A4B7-D0BC-4FAF-A884-8569EF4D119E}" srcOrd="6" destOrd="0" presId="urn:microsoft.com/office/officeart/2018/2/layout/IconLabelList"/>
    <dgm:cxn modelId="{9D4A7936-0ADA-449D-A4A5-29A60CD8C0A7}" type="presParOf" srcId="{D6C9A4B7-D0BC-4FAF-A884-8569EF4D119E}" destId="{73FA008F-2E2A-4336-99DD-7F18BBB9FCCF}" srcOrd="0" destOrd="0" presId="urn:microsoft.com/office/officeart/2018/2/layout/IconLabelList"/>
    <dgm:cxn modelId="{72F4A6B0-2769-40F6-95EF-911EDC157ABD}" type="presParOf" srcId="{D6C9A4B7-D0BC-4FAF-A884-8569EF4D119E}" destId="{907E07BF-93F6-446C-B83E-44A84847FC75}" srcOrd="1" destOrd="0" presId="urn:microsoft.com/office/officeart/2018/2/layout/IconLabelList"/>
    <dgm:cxn modelId="{C8C343F2-8C28-4C55-B92D-E003C24CB4A0}" type="presParOf" srcId="{D6C9A4B7-D0BC-4FAF-A884-8569EF4D119E}" destId="{FD14C88E-A418-4522-8409-836D74751221}" srcOrd="2" destOrd="0" presId="urn:microsoft.com/office/officeart/2018/2/layout/IconLabelList"/>
    <dgm:cxn modelId="{20AB4E87-41AF-485B-B825-7AF8F5B8458B}" type="presParOf" srcId="{2561AB91-3080-4F6F-B4AC-65860FF7209E}" destId="{64D13279-C803-4783-9551-78994D96931F}" srcOrd="7" destOrd="0" presId="urn:microsoft.com/office/officeart/2018/2/layout/IconLabelList"/>
    <dgm:cxn modelId="{8C750B66-3A39-4F41-8258-99DD84F30447}" type="presParOf" srcId="{2561AB91-3080-4F6F-B4AC-65860FF7209E}" destId="{17F78881-CB65-43F9-9825-BF6A92578522}" srcOrd="8" destOrd="0" presId="urn:microsoft.com/office/officeart/2018/2/layout/IconLabelList"/>
    <dgm:cxn modelId="{BA4CC2D1-DA26-4F4E-87EF-D4CA718061B9}" type="presParOf" srcId="{17F78881-CB65-43F9-9825-BF6A92578522}" destId="{3A5CBECE-2E6A-4CEC-9226-79AD273F6596}" srcOrd="0" destOrd="0" presId="urn:microsoft.com/office/officeart/2018/2/layout/IconLabelList"/>
    <dgm:cxn modelId="{CC28ECED-3088-4020-898A-64BF637B49DF}" type="presParOf" srcId="{17F78881-CB65-43F9-9825-BF6A92578522}" destId="{D99F88A9-1531-4112-B9ED-588D8635B64D}" srcOrd="1" destOrd="0" presId="urn:microsoft.com/office/officeart/2018/2/layout/IconLabelList"/>
    <dgm:cxn modelId="{9D6E798A-C8B3-4DDA-91B2-087C8FDF5252}" type="presParOf" srcId="{17F78881-CB65-43F9-9825-BF6A92578522}" destId="{A583DB58-B6F5-4A72-82CA-FDA05767512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FA8EB-0F72-4FC0-8D07-A6C98215EB79}">
      <dsp:nvSpPr>
        <dsp:cNvPr id="0" name=""/>
        <dsp:cNvSpPr/>
      </dsp:nvSpPr>
      <dsp:spPr>
        <a:xfrm>
          <a:off x="0" y="531"/>
          <a:ext cx="105156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74A7E-5F3C-4D98-83CD-DE67636DF75F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2950EF-16EE-4048-9C2A-8FC0958646EF}">
      <dsp:nvSpPr>
        <dsp:cNvPr id="0" name=""/>
        <dsp:cNvSpPr/>
      </dsp:nvSpPr>
      <dsp:spPr>
        <a:xfrm>
          <a:off x="1437631" y="531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Caregivers will help plan meals and snacks and include one tooth‑friendly option in two meals each weekday, such as water or lower‑sugar foods.</a:t>
          </a:r>
        </a:p>
      </dsp:txBody>
      <dsp:txXfrm>
        <a:off x="1437631" y="531"/>
        <a:ext cx="9077968" cy="1244702"/>
      </dsp:txXfrm>
    </dsp:sp>
    <dsp:sp modelId="{7941408D-7D84-446F-9BBD-A54E4119DDC2}">
      <dsp:nvSpPr>
        <dsp:cNvPr id="0" name=""/>
        <dsp:cNvSpPr/>
      </dsp:nvSpPr>
      <dsp:spPr>
        <a:xfrm>
          <a:off x="0" y="1556410"/>
          <a:ext cx="105156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699587-0ADA-411B-A908-F78D396019CC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A95DBE-4F24-4EB4-8F75-F2AAC9A0AC66}">
      <dsp:nvSpPr>
        <dsp:cNvPr id="0" name=""/>
        <dsp:cNvSpPr/>
      </dsp:nvSpPr>
      <dsp:spPr>
        <a:xfrm>
          <a:off x="1437631" y="1556410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Caregivers will teach and help with tooth‑brushing every morning and night, showing each step and modeling good brushing to build healthy habits and prevent cavities.</a:t>
          </a:r>
        </a:p>
      </dsp:txBody>
      <dsp:txXfrm>
        <a:off x="1437631" y="1556410"/>
        <a:ext cx="9077968" cy="1244702"/>
      </dsp:txXfrm>
    </dsp:sp>
    <dsp:sp modelId="{D76A7E19-A024-4204-89AA-B54597C3A915}">
      <dsp:nvSpPr>
        <dsp:cNvPr id="0" name=""/>
        <dsp:cNvSpPr/>
      </dsp:nvSpPr>
      <dsp:spPr>
        <a:xfrm>
          <a:off x="0" y="3112289"/>
          <a:ext cx="105156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19E98-14C7-4922-B177-C728A681F9E5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13D656-8E91-4DA7-9CAE-62A2C0F21961}">
      <dsp:nvSpPr>
        <dsp:cNvPr id="0" name=""/>
        <dsp:cNvSpPr/>
      </dsp:nvSpPr>
      <dsp:spPr>
        <a:xfrm>
          <a:off x="1437631" y="3112289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Caregivers will note one oral‑health side effect from each person’s medication—such as dry mouth or gum sensitivity—and record it in a weekly report.</a:t>
          </a:r>
        </a:p>
      </dsp:txBody>
      <dsp:txXfrm>
        <a:off x="1437631" y="3112289"/>
        <a:ext cx="9077968" cy="12447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9151B9-F244-4090-B4C9-874719D8AB52}">
      <dsp:nvSpPr>
        <dsp:cNvPr id="0" name=""/>
        <dsp:cNvSpPr/>
      </dsp:nvSpPr>
      <dsp:spPr>
        <a:xfrm>
          <a:off x="2509828" y="1823"/>
          <a:ext cx="1647176" cy="164717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Options to combat </a:t>
          </a:r>
          <a:r>
            <a:rPr lang="en-US" sz="1400" kern="1200">
              <a:latin typeface="Aptos Display" panose="020F0302020204030204"/>
            </a:rPr>
            <a:t>decay</a:t>
          </a:r>
          <a:r>
            <a:rPr lang="en-US" sz="1400" kern="1200"/>
            <a:t>:</a:t>
          </a:r>
        </a:p>
      </dsp:txBody>
      <dsp:txXfrm>
        <a:off x="2751051" y="243046"/>
        <a:ext cx="1164730" cy="1164730"/>
      </dsp:txXfrm>
    </dsp:sp>
    <dsp:sp modelId="{9129EC75-6022-4FC6-9F11-CFED58B2E014}">
      <dsp:nvSpPr>
        <dsp:cNvPr id="0" name=""/>
        <dsp:cNvSpPr/>
      </dsp:nvSpPr>
      <dsp:spPr>
        <a:xfrm rot="2160000">
          <a:off x="4104697" y="1266510"/>
          <a:ext cx="436839" cy="5559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117211" y="1339179"/>
        <a:ext cx="305787" cy="333554"/>
      </dsp:txXfrm>
    </dsp:sp>
    <dsp:sp modelId="{BB34498B-4844-4A75-A798-614DB387C957}">
      <dsp:nvSpPr>
        <dsp:cNvPr id="0" name=""/>
        <dsp:cNvSpPr/>
      </dsp:nvSpPr>
      <dsp:spPr>
        <a:xfrm>
          <a:off x="4509234" y="1454477"/>
          <a:ext cx="1647176" cy="164717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Eliminate cariogenic foods</a:t>
          </a:r>
        </a:p>
      </dsp:txBody>
      <dsp:txXfrm>
        <a:off x="4750457" y="1695700"/>
        <a:ext cx="1164730" cy="1164730"/>
      </dsp:txXfrm>
    </dsp:sp>
    <dsp:sp modelId="{48C581A1-4DB0-4979-AB3D-A269792C4288}">
      <dsp:nvSpPr>
        <dsp:cNvPr id="0" name=""/>
        <dsp:cNvSpPr/>
      </dsp:nvSpPr>
      <dsp:spPr>
        <a:xfrm rot="6480000">
          <a:off x="4736370" y="3163567"/>
          <a:ext cx="436839" cy="5559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4822145" y="3212432"/>
        <a:ext cx="305787" cy="333554"/>
      </dsp:txXfrm>
    </dsp:sp>
    <dsp:sp modelId="{46DF99ED-4408-4FD2-B81B-D2C1CC375870}">
      <dsp:nvSpPr>
        <dsp:cNvPr id="0" name=""/>
        <dsp:cNvSpPr/>
      </dsp:nvSpPr>
      <dsp:spPr>
        <a:xfrm>
          <a:off x="3745529" y="3804919"/>
          <a:ext cx="1647176" cy="164717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Brush teeth after consumption</a:t>
          </a:r>
        </a:p>
      </dsp:txBody>
      <dsp:txXfrm>
        <a:off x="3986752" y="4046142"/>
        <a:ext cx="1164730" cy="1164730"/>
      </dsp:txXfrm>
    </dsp:sp>
    <dsp:sp modelId="{BCC1B036-B506-44DF-A8DD-8576D3DC5058}">
      <dsp:nvSpPr>
        <dsp:cNvPr id="0" name=""/>
        <dsp:cNvSpPr/>
      </dsp:nvSpPr>
      <dsp:spPr>
        <a:xfrm rot="10800000">
          <a:off x="3127360" y="4350547"/>
          <a:ext cx="436839" cy="5559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3258412" y="4461731"/>
        <a:ext cx="305787" cy="333554"/>
      </dsp:txXfrm>
    </dsp:sp>
    <dsp:sp modelId="{83EFE4C0-174E-49A1-AB68-A9BBD8CF03F9}">
      <dsp:nvSpPr>
        <dsp:cNvPr id="0" name=""/>
        <dsp:cNvSpPr/>
      </dsp:nvSpPr>
      <dsp:spPr>
        <a:xfrm>
          <a:off x="1274127" y="3804919"/>
          <a:ext cx="1647176" cy="164717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Swish with water afterwards</a:t>
          </a:r>
        </a:p>
      </dsp:txBody>
      <dsp:txXfrm>
        <a:off x="1515350" y="4046142"/>
        <a:ext cx="1164730" cy="1164730"/>
      </dsp:txXfrm>
    </dsp:sp>
    <dsp:sp modelId="{AD711E93-DB00-4FC6-8172-A33C3273F594}">
      <dsp:nvSpPr>
        <dsp:cNvPr id="0" name=""/>
        <dsp:cNvSpPr/>
      </dsp:nvSpPr>
      <dsp:spPr>
        <a:xfrm rot="15120000">
          <a:off x="1501263" y="3187084"/>
          <a:ext cx="436839" cy="5559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1587038" y="3360587"/>
        <a:ext cx="305787" cy="333554"/>
      </dsp:txXfrm>
    </dsp:sp>
    <dsp:sp modelId="{2A773F07-448D-4A79-AC4A-3C24809A565F}">
      <dsp:nvSpPr>
        <dsp:cNvPr id="0" name=""/>
        <dsp:cNvSpPr/>
      </dsp:nvSpPr>
      <dsp:spPr>
        <a:xfrm>
          <a:off x="510422" y="1454477"/>
          <a:ext cx="1647176" cy="164717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Add anticariogenic </a:t>
          </a:r>
          <a:r>
            <a:rPr lang="en-US" sz="1400" kern="1200">
              <a:latin typeface="Aptos Display" panose="020F0302020204030204"/>
            </a:rPr>
            <a:t>(decay fighting) </a:t>
          </a:r>
          <a:r>
            <a:rPr lang="en-US" sz="1400" kern="1200"/>
            <a:t>foods to diet</a:t>
          </a:r>
        </a:p>
      </dsp:txBody>
      <dsp:txXfrm>
        <a:off x="751645" y="1695700"/>
        <a:ext cx="1164730" cy="1164730"/>
      </dsp:txXfrm>
    </dsp:sp>
    <dsp:sp modelId="{87156E3D-67F6-4125-8F1A-F319E2A6CECC}">
      <dsp:nvSpPr>
        <dsp:cNvPr id="0" name=""/>
        <dsp:cNvSpPr/>
      </dsp:nvSpPr>
      <dsp:spPr>
        <a:xfrm rot="19440000">
          <a:off x="2105291" y="1281044"/>
          <a:ext cx="436839" cy="5559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117805" y="1430743"/>
        <a:ext cx="305787" cy="3335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3E0F1-C393-4C4A-9782-AE1736500D35}">
      <dsp:nvSpPr>
        <dsp:cNvPr id="0" name=""/>
        <dsp:cNvSpPr/>
      </dsp:nvSpPr>
      <dsp:spPr>
        <a:xfrm>
          <a:off x="494647" y="1269643"/>
          <a:ext cx="807626" cy="8076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5F3931-B13E-4925-B49A-E1644D412BFA}">
      <dsp:nvSpPr>
        <dsp:cNvPr id="0" name=""/>
        <dsp:cNvSpPr/>
      </dsp:nvSpPr>
      <dsp:spPr>
        <a:xfrm>
          <a:off x="1097" y="2346722"/>
          <a:ext cx="1794726" cy="717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build daily routines</a:t>
          </a:r>
        </a:p>
      </dsp:txBody>
      <dsp:txXfrm>
        <a:off x="1097" y="2346722"/>
        <a:ext cx="1794726" cy="717890"/>
      </dsp:txXfrm>
    </dsp:sp>
    <dsp:sp modelId="{55B1AED7-3AD2-4ABA-B9B3-BC0DBCE1D77B}">
      <dsp:nvSpPr>
        <dsp:cNvPr id="0" name=""/>
        <dsp:cNvSpPr/>
      </dsp:nvSpPr>
      <dsp:spPr>
        <a:xfrm>
          <a:off x="2603450" y="1269643"/>
          <a:ext cx="807626" cy="8076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CE2469-EBA7-41FF-A50A-B250E34C6DAD}">
      <dsp:nvSpPr>
        <dsp:cNvPr id="0" name=""/>
        <dsp:cNvSpPr/>
      </dsp:nvSpPr>
      <dsp:spPr>
        <a:xfrm>
          <a:off x="2109901" y="2346722"/>
          <a:ext cx="1794726" cy="717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support healthier eating</a:t>
          </a:r>
        </a:p>
      </dsp:txBody>
      <dsp:txXfrm>
        <a:off x="2109901" y="2346722"/>
        <a:ext cx="1794726" cy="717890"/>
      </dsp:txXfrm>
    </dsp:sp>
    <dsp:sp modelId="{923CE09A-C627-45F4-906D-5DFAF33231CB}">
      <dsp:nvSpPr>
        <dsp:cNvPr id="0" name=""/>
        <dsp:cNvSpPr/>
      </dsp:nvSpPr>
      <dsp:spPr>
        <a:xfrm>
          <a:off x="4712254" y="1269643"/>
          <a:ext cx="807626" cy="8076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D8E6B4-B6EF-48D8-A7B2-948D008E566C}">
      <dsp:nvSpPr>
        <dsp:cNvPr id="0" name=""/>
        <dsp:cNvSpPr/>
      </dsp:nvSpPr>
      <dsp:spPr>
        <a:xfrm>
          <a:off x="4218704" y="2346722"/>
          <a:ext cx="1794726" cy="717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better brushing habits</a:t>
          </a:r>
        </a:p>
      </dsp:txBody>
      <dsp:txXfrm>
        <a:off x="4218704" y="2346722"/>
        <a:ext cx="1794726" cy="717890"/>
      </dsp:txXfrm>
    </dsp:sp>
    <dsp:sp modelId="{73FA008F-2E2A-4336-99DD-7F18BBB9FCCF}">
      <dsp:nvSpPr>
        <dsp:cNvPr id="0" name=""/>
        <dsp:cNvSpPr/>
      </dsp:nvSpPr>
      <dsp:spPr>
        <a:xfrm>
          <a:off x="6821058" y="1269643"/>
          <a:ext cx="807626" cy="8076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14C88E-A418-4522-8409-836D74751221}">
      <dsp:nvSpPr>
        <dsp:cNvPr id="0" name=""/>
        <dsp:cNvSpPr/>
      </dsp:nvSpPr>
      <dsp:spPr>
        <a:xfrm>
          <a:off x="6327508" y="2346722"/>
          <a:ext cx="1794726" cy="717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awareness of how medications can affect oral health</a:t>
          </a:r>
        </a:p>
      </dsp:txBody>
      <dsp:txXfrm>
        <a:off x="6327508" y="2346722"/>
        <a:ext cx="1794726" cy="717890"/>
      </dsp:txXfrm>
    </dsp:sp>
    <dsp:sp modelId="{3A5CBECE-2E6A-4CEC-9226-79AD273F6596}">
      <dsp:nvSpPr>
        <dsp:cNvPr id="0" name=""/>
        <dsp:cNvSpPr/>
      </dsp:nvSpPr>
      <dsp:spPr>
        <a:xfrm>
          <a:off x="8929861" y="1269643"/>
          <a:ext cx="807626" cy="80762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3DB58-B6F5-4A72-82CA-FDA05767512A}">
      <dsp:nvSpPr>
        <dsp:cNvPr id="0" name=""/>
        <dsp:cNvSpPr/>
      </dsp:nvSpPr>
      <dsp:spPr>
        <a:xfrm>
          <a:off x="8436312" y="2346722"/>
          <a:ext cx="1794726" cy="717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encourage long‑term healthy habits</a:t>
          </a:r>
        </a:p>
      </dsp:txBody>
      <dsp:txXfrm>
        <a:off x="8436312" y="2346722"/>
        <a:ext cx="1794726" cy="717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ebmd.com/oral-health/oral-side-effects-of-medication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8%D0%B2%D0%B5%D0%B9%D1%86%D0%B0%D1%80%D1%81%D1%8C%D0%BA%D0%B8%D0%B9_%D1%81%D0%B8%D1%80" TargetMode="External"/><Relationship Id="rId7" Type="http://schemas.openxmlformats.org/officeDocument/2006/relationships/hyperlink" Target="http://www.pngall.com/nuts-pn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Heads of various toothbrushes">
            <a:extLst>
              <a:ext uri="{FF2B5EF4-FFF2-40B4-BE49-F238E27FC236}">
                <a16:creationId xmlns:a16="http://schemas.microsoft.com/office/drawing/2014/main" id="{DA99D39C-70CB-538D-F1F9-5C95B7F576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5728" r="-2" b="-2"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-695862"/>
            <a:ext cx="10515600" cy="2985923"/>
          </a:xfrm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Oral Health for Patients in ISL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936229"/>
            <a:ext cx="10515600" cy="13843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Allie Cook, Anna Belle Wakeland, </a:t>
            </a:r>
            <a:r>
              <a:rPr lang="en-US" err="1">
                <a:solidFill>
                  <a:srgbClr val="FFFFFF"/>
                </a:solidFill>
              </a:rPr>
              <a:t>Breighlee</a:t>
            </a:r>
            <a:r>
              <a:rPr lang="en-US">
                <a:solidFill>
                  <a:srgbClr val="FFFFFF"/>
                </a:solidFill>
              </a:rPr>
              <a:t> Zimmerman, Shannon Greene </a:t>
            </a:r>
          </a:p>
          <a:p>
            <a:endParaRPr lang="en-US">
              <a:solidFill>
                <a:srgbClr val="FFFFFF"/>
              </a:solidFill>
            </a:endParaRPr>
          </a:p>
          <a:p>
            <a:r>
              <a:rPr lang="en-US">
                <a:solidFill>
                  <a:srgbClr val="FFFFFF"/>
                </a:solidFill>
              </a:rPr>
              <a:t>Missouri Southern State University Dental Hygiene Program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9B9E8A9-352D-4DCB-9485-C777000D4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25239-B268-2B32-468A-71DA79D02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anchor="b">
            <a:normAutofit/>
          </a:bodyPr>
          <a:lstStyle/>
          <a:p>
            <a:r>
              <a:rPr lang="en-US" sz="5200"/>
              <a:t>Oral Hygiene Care Tips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A9B0E5-C2C1-4B85-99A9-117A659D5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8AEACA-9535-4BE8-A91B-8BE82BA54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 descr="Toothbrush with solid fill">
            <a:extLst>
              <a:ext uri="{FF2B5EF4-FFF2-40B4-BE49-F238E27FC236}">
                <a16:creationId xmlns:a16="http://schemas.microsoft.com/office/drawing/2014/main" id="{B96D63B9-780D-33EF-0612-076D5245EB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81574" y="331311"/>
            <a:ext cx="2834640" cy="28346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D6B7F-9894-8532-AACA-C6E002CB9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28254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Brush 2 times day for 2 minutes, and floss at least once per day</a:t>
            </a:r>
          </a:p>
          <a:p>
            <a:r>
              <a:rPr lang="en-US" sz="2200"/>
              <a:t>Electric toothbrushes are best!</a:t>
            </a:r>
          </a:p>
          <a:p>
            <a:r>
              <a:rPr lang="en-US" sz="2200"/>
              <a:t>Swish with water between meals</a:t>
            </a:r>
          </a:p>
          <a:p>
            <a:r>
              <a:rPr lang="en-US" sz="2200"/>
              <a:t>Limit frequent exposure to sugar</a:t>
            </a:r>
          </a:p>
          <a:p>
            <a:r>
              <a:rPr lang="en-US" sz="2200"/>
              <a:t>Wait at least 30 min to brush after eating acidic foods/drinks</a:t>
            </a:r>
          </a:p>
          <a:p>
            <a:endParaRPr lang="en-US" sz="2200"/>
          </a:p>
        </p:txBody>
      </p:sp>
      <p:pic>
        <p:nvPicPr>
          <p:cNvPr id="5" name="Picture 4" descr="Demonstrating Proper Brushing Technique Dental Model Stock Footage Video  (100% Royalty-free) 3778100853 | Shutterstock">
            <a:extLst>
              <a:ext uri="{FF2B5EF4-FFF2-40B4-BE49-F238E27FC236}">
                <a16:creationId xmlns:a16="http://schemas.microsoft.com/office/drawing/2014/main" id="{E1F655DC-F637-1E10-0B3C-A56DD5BC5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008" y="3571526"/>
            <a:ext cx="4229773" cy="237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41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D01511-E4C9-9E8A-F420-3C9E04F68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6F502E-FBAA-4A3C-9FE0-FD7FCD193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7505F3-6E30-4B80-A6A3-5B0207A60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133600" y="685800"/>
            <a:ext cx="100584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35F8B-4C13-D615-2182-62E6DE429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1" y="685797"/>
            <a:ext cx="4067393" cy="2263779"/>
          </a:xfrm>
        </p:spPr>
        <p:txBody>
          <a:bodyPr anchor="t">
            <a:normAutofit/>
          </a:bodyPr>
          <a:lstStyle/>
          <a:p>
            <a:r>
              <a:rPr lang="en-US"/>
              <a:t>Medication </a:t>
            </a:r>
            <a:endParaRPr lang="en-US" sz="5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EDC54A-5713-43C3-9F24-F04707659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9764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CE102-06F0-6FAB-6537-04B999A36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1" y="3133724"/>
            <a:ext cx="4067393" cy="27466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Tracking symptoms</a:t>
            </a:r>
          </a:p>
          <a:p>
            <a:r>
              <a:rPr lang="en-US" sz="2000"/>
              <a:t>Common examples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Dry mouth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Fungal infection (from inhalers)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Gum overgrowth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Inflammation of mouth lining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4309C2B-6426-BFE7-4374-F623F2F62D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82" t="20588" r="63164" b="45168"/>
          <a:stretch>
            <a:fillRect/>
          </a:stretch>
        </p:blipFill>
        <p:spPr>
          <a:xfrm>
            <a:off x="5879219" y="906344"/>
            <a:ext cx="2399204" cy="2477433"/>
          </a:xfrm>
          <a:prstGeom prst="rect">
            <a:avLst/>
          </a:prstGeom>
        </p:spPr>
      </p:pic>
      <p:sp>
        <p:nvSpPr>
          <p:cNvPr id="18" name="Graphic 14">
            <a:extLst>
              <a:ext uri="{FF2B5EF4-FFF2-40B4-BE49-F238E27FC236}">
                <a16:creationId xmlns:a16="http://schemas.microsoft.com/office/drawing/2014/main" id="{EFA5E274-4016-4AF0-9065-E3733EFDA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3988" y="685795"/>
            <a:ext cx="1945558" cy="1947401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8BE50D5-3071-38E0-96D8-2D3A5EEFDA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60" t="31710" r="72255" b="49873"/>
          <a:stretch>
            <a:fillRect/>
          </a:stretch>
        </p:blipFill>
        <p:spPr>
          <a:xfrm>
            <a:off x="8924771" y="906344"/>
            <a:ext cx="2981998" cy="2360885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4F287B2-6B79-E7B3-BD89-8EB0A8C47D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01" t="24993" r="59622" b="41391"/>
          <a:stretch>
            <a:fillRect/>
          </a:stretch>
        </p:blipFill>
        <p:spPr>
          <a:xfrm>
            <a:off x="5879219" y="4168041"/>
            <a:ext cx="2981998" cy="1768882"/>
          </a:xfrm>
          <a:prstGeom prst="rect">
            <a:avLst/>
          </a:prstGeom>
        </p:spPr>
      </p:pic>
      <p:sp>
        <p:nvSpPr>
          <p:cNvPr id="20" name="Graphic 14">
            <a:extLst>
              <a:ext uri="{FF2B5EF4-FFF2-40B4-BE49-F238E27FC236}">
                <a16:creationId xmlns:a16="http://schemas.microsoft.com/office/drawing/2014/main" id="{F5BBFF01-FDFE-4112-8AF2-6A174469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0246442" y="4224796"/>
            <a:ext cx="1945558" cy="1947401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7221F65-CCF4-B5E3-9908-690021CC47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119" t="24781" r="57497" b="45588"/>
          <a:stretch>
            <a:fillRect/>
          </a:stretch>
        </p:blipFill>
        <p:spPr>
          <a:xfrm>
            <a:off x="8924771" y="3978909"/>
            <a:ext cx="2981998" cy="1958014"/>
          </a:xfrm>
          <a:prstGeom prst="rect">
            <a:avLst/>
          </a:prstGeom>
        </p:spPr>
      </p:pic>
      <p:sp>
        <p:nvSpPr>
          <p:cNvPr id="22" name="Graphic 14">
            <a:extLst>
              <a:ext uri="{FF2B5EF4-FFF2-40B4-BE49-F238E27FC236}">
                <a16:creationId xmlns:a16="http://schemas.microsoft.com/office/drawing/2014/main" id="{21BD9E9B-489D-4B94-B3D1-5D6CDACEF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0246442" y="4224795"/>
            <a:ext cx="1945558" cy="1947401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CAB2F0-6C64-430E-A8AC-8E9F3EBA9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37082E-8AFA-2440-AE45-3D77A69E23C8}"/>
              </a:ext>
            </a:extLst>
          </p:cNvPr>
          <p:cNvSpPr txBox="1"/>
          <p:nvPr/>
        </p:nvSpPr>
        <p:spPr>
          <a:xfrm>
            <a:off x="6100694" y="3421224"/>
            <a:ext cx="2284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Fungal Infection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6AA973-BA36-12CA-4C61-029A52130A43}"/>
              </a:ext>
            </a:extLst>
          </p:cNvPr>
          <p:cNvSpPr txBox="1"/>
          <p:nvPr/>
        </p:nvSpPr>
        <p:spPr>
          <a:xfrm>
            <a:off x="9608769" y="3234318"/>
            <a:ext cx="2284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Mucositis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7FBEC-A6CB-B941-7FD0-E957F6B5FA16}"/>
              </a:ext>
            </a:extLst>
          </p:cNvPr>
          <p:cNvSpPr txBox="1"/>
          <p:nvPr/>
        </p:nvSpPr>
        <p:spPr>
          <a:xfrm>
            <a:off x="6230090" y="5937261"/>
            <a:ext cx="2284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Gingival Overgrowth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D79767-5474-DE0F-5521-804B2482FA8F}"/>
              </a:ext>
            </a:extLst>
          </p:cNvPr>
          <p:cNvSpPr txBox="1"/>
          <p:nvPr/>
        </p:nvSpPr>
        <p:spPr>
          <a:xfrm>
            <a:off x="9781297" y="5937261"/>
            <a:ext cx="22845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Dry mouth</a:t>
            </a:r>
          </a:p>
        </p:txBody>
      </p:sp>
    </p:spTree>
    <p:extLst>
      <p:ext uri="{BB962C8B-B14F-4D97-AF65-F5344CB8AC3E}">
        <p14:creationId xmlns:p14="http://schemas.microsoft.com/office/powerpoint/2010/main" val="426216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DEF33-D33C-6931-25EC-6215B8B79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Autofit/>
          </a:bodyPr>
          <a:lstStyle/>
          <a:p>
            <a:r>
              <a:rPr lang="en-US"/>
              <a:t>Medication Cont.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66399-79F2-CCE1-F586-70529D129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848" y="2718054"/>
            <a:ext cx="4761622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/>
              <a:t>Practical solutions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Xylitol chewing gum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Rinse mouth after using inhaler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Regular oral hygiene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Clean oral appliances</a:t>
            </a:r>
          </a:p>
          <a:p>
            <a:r>
              <a:rPr lang="en-US" sz="2000"/>
              <a:t>Implementation of tracking report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Report signs and symptoms in mouth 1x weekly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Frequently occurring side effects messing with patients' comfort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/>
              <a:t>Report to primary physician</a:t>
            </a:r>
          </a:p>
          <a:p>
            <a:endParaRPr lang="en-US" sz="200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FAE6611-1020-483D-4900-A3DC0058FB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57" t="24873" r="57143" b="46008"/>
          <a:stretch>
            <a:fillRect/>
          </a:stretch>
        </p:blipFill>
        <p:spPr>
          <a:xfrm>
            <a:off x="5030580" y="1162734"/>
            <a:ext cx="6922008" cy="423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90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665F5E-5D06-3BD3-B6E7-D50329781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D1A2CED-DA9B-4CCF-8215-CFC65FE71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62DFC44-A40C-4573-9230-B3EDB3EC8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260019"/>
            <a:ext cx="11167447" cy="5933012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234DE5-C975-1531-F1E3-683D02AF4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09521"/>
            <a:ext cx="10232136" cy="1014984"/>
          </a:xfrm>
        </p:spPr>
        <p:txBody>
          <a:bodyPr>
            <a:normAutofit/>
          </a:bodyPr>
          <a:lstStyle/>
          <a:p>
            <a:r>
              <a:rPr lang="en-US"/>
              <a:t>Overview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589D35-CF9F-4DE9-A792-8571A09E9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65832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653263B-681C-17EA-8AB8-BA40CCBD2F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7681363"/>
              </p:ext>
            </p:extLst>
          </p:nvPr>
        </p:nvGraphicFramePr>
        <p:xfrm>
          <a:off x="1115568" y="1673352"/>
          <a:ext cx="10232136" cy="433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9106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5750DF-B9AF-EAB0-9C0E-F717E6556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/>
              <a:t>Post-Quiz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F4E2CA4-8669-2077-BDDF-B4A2CC51A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6467" y="467519"/>
            <a:ext cx="5668273" cy="574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19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F2CC57-67CE-7C50-2005-11B735E08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pic>
        <p:nvPicPr>
          <p:cNvPr id="7" name="Graphic 6" descr="Question mark">
            <a:extLst>
              <a:ext uri="{FF2B5EF4-FFF2-40B4-BE49-F238E27FC236}">
                <a16:creationId xmlns:a16="http://schemas.microsoft.com/office/drawing/2014/main" id="{48078865-1ED0-9BDF-DBC5-95C7F73BC9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2144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73AC8-48B1-496C-35CE-F3A8204E0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4B86-84F4-CD14-47A4-606783D6E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E8C04-0D7C-6B76-CF06-1FA9638CD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latin typeface="Aptos Display"/>
                <a:ea typeface="+mn-lt"/>
                <a:cs typeface="+mn-lt"/>
              </a:rPr>
              <a:t>Miller, K. (2025, February 1). </a:t>
            </a:r>
            <a:r>
              <a:rPr lang="en-US" sz="2000" i="1">
                <a:latin typeface="Aptos Display"/>
                <a:ea typeface="+mn-lt"/>
                <a:cs typeface="+mn-lt"/>
              </a:rPr>
              <a:t>Oral side effects of medications</a:t>
            </a:r>
            <a:r>
              <a:rPr lang="en-US" sz="2000">
                <a:latin typeface="Aptos Display"/>
                <a:ea typeface="+mn-lt"/>
                <a:cs typeface="+mn-lt"/>
              </a:rPr>
              <a:t>. WebMD. </a:t>
            </a:r>
            <a:r>
              <a:rPr lang="en-US" sz="2000">
                <a:latin typeface="Aptos Display"/>
                <a:ea typeface="+mn-lt"/>
                <a:cs typeface="+mn-lt"/>
                <a:hlinkClick r:id="rId2"/>
              </a:rPr>
              <a:t>https://www.webmd.com/oral-health/oral-side-effects-of-medications</a:t>
            </a:r>
            <a:endParaRPr lang="en-US" sz="2000">
              <a:latin typeface="Aptos Display"/>
              <a:ea typeface="+mn-lt"/>
              <a:cs typeface="+mn-lt"/>
            </a:endParaRPr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33003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0AC6D-DD81-432E-0994-79269BD0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Pre-Quiz</a:t>
            </a:r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FE698EA-F538-F939-314C-547B3D3F8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6542" y="640048"/>
            <a:ext cx="5208198" cy="524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49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0979B-B31C-97FE-8B66-5767E2EE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en-US"/>
              <a:t>Introduction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0942D-1B8A-DEF6-CFC7-830E4C2AB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Oral and systemic health connection</a:t>
            </a:r>
          </a:p>
          <a:p>
            <a:r>
              <a:rPr lang="en-US" sz="2000"/>
              <a:t>Impact of nutrition</a:t>
            </a:r>
          </a:p>
          <a:p>
            <a:r>
              <a:rPr lang="en-US" sz="2000"/>
              <a:t>Medication side effects</a:t>
            </a:r>
          </a:p>
          <a:p>
            <a:r>
              <a:rPr lang="en-US" sz="2000"/>
              <a:t>Caregiver impact</a:t>
            </a:r>
          </a:p>
          <a:p>
            <a:endParaRPr lang="en-US" sz="1700"/>
          </a:p>
          <a:p>
            <a:endParaRPr lang="en-US" sz="17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14F76-86DA-10D6-E4AC-6159636DE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284" y="841248"/>
            <a:ext cx="6299807" cy="5276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63427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AF64B9-C870-DECF-8C45-71C456B3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/>
              <a:t>Objectives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753D383-A928-A3B0-362C-6D05DC790E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8704918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8554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1A42E5-F5B3-C184-F971-0925AEA09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Nutrition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0C893-8BDB-8599-FAA9-940C0D78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/>
              <a:t>How does what we eat affect our teeth?</a:t>
            </a:r>
          </a:p>
          <a:p>
            <a:pPr marL="0" indent="0">
              <a:buNone/>
            </a:pPr>
            <a:r>
              <a:rPr lang="en-US" sz="2200"/>
              <a:t>Frequent exposure to cariogenic (</a:t>
            </a:r>
            <a:r>
              <a:rPr lang="en-US" sz="2200" err="1"/>
              <a:t>decaycausing</a:t>
            </a:r>
            <a:r>
              <a:rPr lang="en-US" sz="2200"/>
              <a:t>) foods feed the bad bacteria in our mouths. </a:t>
            </a:r>
          </a:p>
          <a:p>
            <a:pPr marL="0" indent="0">
              <a:buNone/>
            </a:pPr>
            <a:r>
              <a:rPr lang="en-US" sz="2200"/>
              <a:t>The more often our mouths are exposed to this bacteria, the higher the risk of developing cavities there is.</a:t>
            </a:r>
            <a:endParaRPr lang="en-US"/>
          </a:p>
          <a:p>
            <a:pPr marL="0" indent="0">
              <a:buNone/>
            </a:pPr>
            <a:endParaRPr lang="en-US" sz="2200"/>
          </a:p>
          <a:p>
            <a:endParaRPr lang="en-US" sz="2200"/>
          </a:p>
        </p:txBody>
      </p:sp>
      <p:pic>
        <p:nvPicPr>
          <p:cNvPr id="4" name="Picture 3" descr="Food that causes caries – Botanical online">
            <a:extLst>
              <a:ext uri="{FF2B5EF4-FFF2-40B4-BE49-F238E27FC236}">
                <a16:creationId xmlns:a16="http://schemas.microsoft.com/office/drawing/2014/main" id="{DED257F4-042F-1AD3-CA65-6FC4B318BB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589" r="5093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14370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F5FD9E-9B59-4C69-2E98-0A9392257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Nutrition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202C982-1052-41E8-D5A2-21BEA6B02E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544368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1646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1" name="Rectangle 200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le of cheese cubes&#10;&#10;AI-generated content may be incorrect.">
            <a:extLst>
              <a:ext uri="{FF2B5EF4-FFF2-40B4-BE49-F238E27FC236}">
                <a16:creationId xmlns:a16="http://schemas.microsoft.com/office/drawing/2014/main" id="{1DE5710F-B0F6-4CC8-7393-FD3207AFF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31685"/>
          <a:stretch>
            <a:fillRect/>
          </a:stretch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Picture 3" descr="A group of fruits and vegetables&#10;&#10;AI-generated content may be incorrect.">
            <a:extLst>
              <a:ext uri="{FF2B5EF4-FFF2-40B4-BE49-F238E27FC236}">
                <a16:creationId xmlns:a16="http://schemas.microsoft.com/office/drawing/2014/main" id="{796D5C1B-8D47-58BB-495A-D74FFACC1D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606"/>
          <a:stretch>
            <a:fillRect/>
          </a:stretch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Picture 4" descr="A green and blue box of gum&#10;&#10;AI-generated content may be incorrect.">
            <a:extLst>
              <a:ext uri="{FF2B5EF4-FFF2-40B4-BE49-F238E27FC236}">
                <a16:creationId xmlns:a16="http://schemas.microsoft.com/office/drawing/2014/main" id="{2CC5C568-33DA-2719-8900-6B2F1A11E4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217" r="2" b="11724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02" name="Freeform: Shape 201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3" name="Freeform: Shape 202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DD9C03-89CB-7745-0AF6-CF260F6BD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en-US" sz="2800"/>
              <a:t>Nutrition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01412-42A3-8074-A8DC-F9554C5A1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1700"/>
              <a:t>Examples of anticariogenic foods (decay fighting foods):</a:t>
            </a:r>
          </a:p>
          <a:p>
            <a:pPr marL="0" indent="0">
              <a:buNone/>
            </a:pPr>
            <a:endParaRPr lang="en-US" sz="1700"/>
          </a:p>
          <a:p>
            <a:r>
              <a:rPr lang="en-US" sz="1700"/>
              <a:t>Fresh fruits and vegetables </a:t>
            </a:r>
          </a:p>
          <a:p>
            <a:r>
              <a:rPr lang="en-US" sz="1700"/>
              <a:t>Xylitol (found in sugar free gum)</a:t>
            </a:r>
            <a:endParaRPr lang="en-US"/>
          </a:p>
          <a:p>
            <a:r>
              <a:rPr lang="en-US" sz="1700"/>
              <a:t>Dairy products</a:t>
            </a:r>
            <a:endParaRPr lang="en-US"/>
          </a:p>
          <a:p>
            <a:r>
              <a:rPr lang="en-US" sz="1700"/>
              <a:t>Nuts and seeds</a:t>
            </a:r>
            <a:endParaRPr lang="en-US"/>
          </a:p>
          <a:p>
            <a:endParaRPr lang="en-US" sz="1700"/>
          </a:p>
          <a:p>
            <a:pPr marL="0" indent="0">
              <a:buNone/>
            </a:pPr>
            <a:r>
              <a:rPr lang="en-US" sz="1700"/>
              <a:t>Weekly meal planning should try to include some of these foods daily</a:t>
            </a:r>
          </a:p>
          <a:p>
            <a:endParaRPr lang="en-US" sz="1700"/>
          </a:p>
          <a:p>
            <a:pPr marL="0" indent="0">
              <a:buNone/>
            </a:pPr>
            <a:endParaRPr lang="en-US" sz="17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9FE734-9510-54D2-1C55-6716088EDF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2694" r="-1" b="15900"/>
          <a:stretch>
            <a:fillRect/>
          </a:stretch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0075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D31613-8288-5C6B-2561-39338804A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14716-EC68-246B-AE94-A56FA994D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Benefits of Oral Hygiene 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A6FA0-9A2A-9E1C-CD38-A1F717CF6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Prevention of cavities </a:t>
            </a:r>
          </a:p>
          <a:p>
            <a:r>
              <a:rPr lang="en-US" sz="2200"/>
              <a:t>Prevention of periodontal disease and tooth loss</a:t>
            </a:r>
          </a:p>
          <a:p>
            <a:r>
              <a:rPr lang="en-US" sz="2200"/>
              <a:t>Improved speech and communication </a:t>
            </a:r>
          </a:p>
          <a:p>
            <a:r>
              <a:rPr lang="en-US" sz="2200"/>
              <a:t>Reduced emergency interventions and hospital visits </a:t>
            </a:r>
          </a:p>
          <a:p>
            <a:r>
              <a:rPr lang="en-US" sz="2200"/>
              <a:t>Improved overall health</a:t>
            </a:r>
          </a:p>
          <a:p>
            <a:endParaRPr lang="en-US" sz="2200"/>
          </a:p>
          <a:p>
            <a:pPr marL="0" indent="0">
              <a:buNone/>
            </a:pPr>
            <a:endParaRPr lang="en-US" sz="2200"/>
          </a:p>
        </p:txBody>
      </p:sp>
      <p:pic>
        <p:nvPicPr>
          <p:cNvPr id="4" name="Picture 3" descr="Signs You May Have a Periodontal Disease">
            <a:extLst>
              <a:ext uri="{FF2B5EF4-FFF2-40B4-BE49-F238E27FC236}">
                <a16:creationId xmlns:a16="http://schemas.microsoft.com/office/drawing/2014/main" id="{462ED6C1-2EEE-E842-422E-6BB0852F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4" r="-1" b="9687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03021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C7D39E60-7998-2CB3-5A85-2C98D5B8134F}"/>
              </a:ext>
            </a:extLst>
          </p:cNvPr>
          <p:cNvSpPr/>
          <p:nvPr/>
        </p:nvSpPr>
        <p:spPr>
          <a:xfrm>
            <a:off x="1600940" y="3711955"/>
            <a:ext cx="3986626" cy="287649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500F0-3A5A-CFA6-56D1-DB620AF7E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Importance of Oral Hygiene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60209-7927-2396-F373-70091BEBA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25" y="1533351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Increases Comfort and Quality of Life</a:t>
            </a:r>
          </a:p>
          <a:p>
            <a:r>
              <a:rPr lang="en-US"/>
              <a:t>Oral health directly affects systemic </a:t>
            </a:r>
          </a:p>
          <a:p>
            <a:pPr marL="0" indent="0">
              <a:buNone/>
            </a:pPr>
            <a:r>
              <a:rPr lang="en-US"/>
              <a:t>health</a:t>
            </a:r>
          </a:p>
          <a:p>
            <a:r>
              <a:rPr lang="en-US"/>
              <a:t>Supports nutrition and eating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FDC0FB-F8EA-D03C-15FA-506F61F137BE}"/>
              </a:ext>
            </a:extLst>
          </p:cNvPr>
          <p:cNvSpPr txBox="1"/>
          <p:nvPr/>
        </p:nvSpPr>
        <p:spPr>
          <a:xfrm>
            <a:off x="2106220" y="4506838"/>
            <a:ext cx="2976387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Lucida Sans"/>
              </a:rPr>
              <a:t>"Oral care isn't cosmetic- it is medical care."</a:t>
            </a:r>
          </a:p>
        </p:txBody>
      </p:sp>
      <p:pic>
        <p:nvPicPr>
          <p:cNvPr id="10" name="Picture 9" descr="The Effects of Oral Hygiene on Overall Health - Summer Dental">
            <a:extLst>
              <a:ext uri="{FF2B5EF4-FFF2-40B4-BE49-F238E27FC236}">
                <a16:creationId xmlns:a16="http://schemas.microsoft.com/office/drawing/2014/main" id="{6B8D0610-08B9-EDDA-01EB-517E0B6B7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057" y="568399"/>
            <a:ext cx="4371584" cy="571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68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472</Words>
  <Application>Microsoft Office PowerPoint</Application>
  <PresentationFormat>Widescreen</PresentationFormat>
  <Paragraphs>82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Courier New</vt:lpstr>
      <vt:lpstr>Helvetica Neue Medium</vt:lpstr>
      <vt:lpstr>Lucida Sans</vt:lpstr>
      <vt:lpstr>Wingdings</vt:lpstr>
      <vt:lpstr>office theme</vt:lpstr>
      <vt:lpstr>Oral Health for Patients in ISL</vt:lpstr>
      <vt:lpstr>Pre-Quiz</vt:lpstr>
      <vt:lpstr>Introduction</vt:lpstr>
      <vt:lpstr>Objectives</vt:lpstr>
      <vt:lpstr>Nutrition</vt:lpstr>
      <vt:lpstr>Nutrition</vt:lpstr>
      <vt:lpstr>Nutrition</vt:lpstr>
      <vt:lpstr>Benefits of Oral Hygiene </vt:lpstr>
      <vt:lpstr>Importance of Oral Hygiene </vt:lpstr>
      <vt:lpstr>Oral Hygiene Care Tips</vt:lpstr>
      <vt:lpstr>Medication </vt:lpstr>
      <vt:lpstr>Medication Cont. </vt:lpstr>
      <vt:lpstr>Overview</vt:lpstr>
      <vt:lpstr>Post-Quiz</vt:lpstr>
      <vt:lpstr>Questions?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Breighlee Zimmerman</dc:creator>
  <cp:lastModifiedBy>ZimmermanB003</cp:lastModifiedBy>
  <cp:revision>7</cp:revision>
  <dcterms:created xsi:type="dcterms:W3CDTF">2026-02-24T14:15:20Z</dcterms:created>
  <dcterms:modified xsi:type="dcterms:W3CDTF">2026-04-16T04:49:46Z</dcterms:modified>
</cp:coreProperties>
</file>